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92" r:id="rId4"/>
    <p:sldId id="290" r:id="rId5"/>
    <p:sldId id="306" r:id="rId6"/>
    <p:sldId id="313" r:id="rId7"/>
    <p:sldId id="307" r:id="rId8"/>
    <p:sldId id="314" r:id="rId9"/>
    <p:sldId id="298" r:id="rId10"/>
    <p:sldId id="303" r:id="rId11"/>
    <p:sldId id="304" r:id="rId12"/>
    <p:sldId id="305" r:id="rId13"/>
    <p:sldId id="302" r:id="rId14"/>
    <p:sldId id="260" r:id="rId15"/>
    <p:sldId id="308" r:id="rId16"/>
    <p:sldId id="267"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dejda Iacovleva" initials="NI" lastIdx="3" clrIdx="0">
    <p:extLst>
      <p:ext uri="{19B8F6BF-5375-455C-9EA6-DF929625EA0E}">
        <p15:presenceInfo xmlns:p15="http://schemas.microsoft.com/office/powerpoint/2012/main" userId="S-1-5-21-2097551224-592476742-3837730999-3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1E08"/>
    <a:srgbClr val="982506"/>
    <a:srgbClr val="8E0808"/>
    <a:srgbClr val="A82918"/>
    <a:srgbClr val="791E05"/>
    <a:srgbClr val="B12B07"/>
    <a:srgbClr val="DD36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116" d="100"/>
          <a:sy n="116" d="100"/>
        </p:scale>
        <p:origin x="132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1050;&#1085;&#1080;&#1075;&#1072;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latin typeface="Bahnschrift Light" panose="020B0502040204020203" pitchFamily="34" charset="0"/>
              </a:rPr>
              <a:t>Quantity of installed meters</a:t>
            </a:r>
            <a:endParaRPr lang="ru-MD" dirty="0">
              <a:latin typeface="Bahnschrift Light" panose="020B0502040204020203" pitchFamily="34" charset="0"/>
            </a:endParaRPr>
          </a:p>
        </c:rich>
      </c:tx>
      <c:layout>
        <c:manualLayout>
          <c:xMode val="edge"/>
          <c:yMode val="edge"/>
          <c:x val="0.20760717410323712"/>
          <c:y val="0.21565574498544879"/>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MD"/>
        </a:p>
      </c:txPr>
    </c:title>
    <c:autoTitleDeleted val="0"/>
    <c:plotArea>
      <c:layout/>
      <c:barChart>
        <c:barDir val="col"/>
        <c:grouping val="clustered"/>
        <c:varyColors val="0"/>
        <c:ser>
          <c:idx val="0"/>
          <c:order val="0"/>
          <c:spPr>
            <a:solidFill>
              <a:srgbClr val="A82918"/>
            </a:solidFill>
            <a:ln>
              <a:solidFill>
                <a:srgbClr val="A50021"/>
              </a:solidFill>
            </a:ln>
            <a:effectLst/>
          </c:spPr>
          <c:invertIfNegative val="0"/>
          <c:dLbls>
            <c:dLbl>
              <c:idx val="0"/>
              <c:tx>
                <c:rich>
                  <a:bodyPr/>
                  <a:lstStyle/>
                  <a:p>
                    <a:r>
                      <a:rPr lang="en-US"/>
                      <a:t>1 mln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3FE-412F-A1A7-4CD19A7D1E8F}"/>
                </c:ext>
              </c:extLst>
            </c:dLbl>
            <c:dLbl>
              <c:idx val="1"/>
              <c:tx>
                <c:rich>
                  <a:bodyPr/>
                  <a:lstStyle/>
                  <a:p>
                    <a:r>
                      <a:rPr lang="en-US"/>
                      <a:t>2 mln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3FE-412F-A1A7-4CD19A7D1E8F}"/>
                </c:ext>
              </c:extLst>
            </c:dLbl>
            <c:dLbl>
              <c:idx val="2"/>
              <c:tx>
                <c:rich>
                  <a:bodyPr/>
                  <a:lstStyle/>
                  <a:p>
                    <a:r>
                      <a:rPr lang="en-US"/>
                      <a:t>3 mln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3FE-412F-A1A7-4CD19A7D1E8F}"/>
                </c:ext>
              </c:extLst>
            </c:dLbl>
            <c:dLbl>
              <c:idx val="3"/>
              <c:tx>
                <c:rich>
                  <a:bodyPr/>
                  <a:lstStyle/>
                  <a:p>
                    <a:r>
                      <a:rPr lang="en-US"/>
                      <a:t>4 mln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B3FE-412F-A1A7-4CD19A7D1E8F}"/>
                </c:ext>
              </c:extLst>
            </c:dLbl>
            <c:dLbl>
              <c:idx val="4"/>
              <c:tx>
                <c:rich>
                  <a:bodyPr/>
                  <a:lstStyle/>
                  <a:p>
                    <a:r>
                      <a:rPr lang="en-US"/>
                      <a:t>5 mln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B3FE-412F-A1A7-4CD19A7D1E8F}"/>
                </c:ext>
              </c:extLst>
            </c:dLbl>
            <c:dLbl>
              <c:idx val="5"/>
              <c:tx>
                <c:rich>
                  <a:bodyPr/>
                  <a:lstStyle/>
                  <a:p>
                    <a:r>
                      <a:rPr lang="en-US"/>
                      <a:t>7 mln</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3FE-412F-A1A7-4CD19A7D1E8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ru-MD"/>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Лист1!$C$5:$C$10</c:f>
              <c:numCache>
                <c:formatCode>General</c:formatCode>
                <c:ptCount val="6"/>
                <c:pt idx="0">
                  <c:v>2007</c:v>
                </c:pt>
                <c:pt idx="1">
                  <c:v>2010</c:v>
                </c:pt>
                <c:pt idx="2">
                  <c:v>2012</c:v>
                </c:pt>
                <c:pt idx="3">
                  <c:v>2014</c:v>
                </c:pt>
                <c:pt idx="4">
                  <c:v>2016</c:v>
                </c:pt>
                <c:pt idx="5">
                  <c:v>2020</c:v>
                </c:pt>
              </c:numCache>
            </c:numRef>
          </c:cat>
          <c:val>
            <c:numRef>
              <c:f>Лист1!$D$5:$D$10</c:f>
              <c:numCache>
                <c:formatCode>#,##0</c:formatCode>
                <c:ptCount val="6"/>
                <c:pt idx="0">
                  <c:v>1000000</c:v>
                </c:pt>
                <c:pt idx="1">
                  <c:v>2000000</c:v>
                </c:pt>
                <c:pt idx="2">
                  <c:v>3000000</c:v>
                </c:pt>
                <c:pt idx="3">
                  <c:v>4000000</c:v>
                </c:pt>
                <c:pt idx="4">
                  <c:v>5000000</c:v>
                </c:pt>
                <c:pt idx="5">
                  <c:v>7000000</c:v>
                </c:pt>
              </c:numCache>
            </c:numRef>
          </c:val>
          <c:extLst>
            <c:ext xmlns:c16="http://schemas.microsoft.com/office/drawing/2014/chart" uri="{C3380CC4-5D6E-409C-BE32-E72D297353CC}">
              <c16:uniqueId val="{00000006-B3FE-412F-A1A7-4CD19A7D1E8F}"/>
            </c:ext>
          </c:extLst>
        </c:ser>
        <c:dLbls>
          <c:showLegendKey val="0"/>
          <c:showVal val="0"/>
          <c:showCatName val="0"/>
          <c:showSerName val="0"/>
          <c:showPercent val="0"/>
          <c:showBubbleSize val="0"/>
        </c:dLbls>
        <c:gapWidth val="221"/>
        <c:overlap val="-24"/>
        <c:axId val="638416384"/>
        <c:axId val="638423040"/>
      </c:barChart>
      <c:catAx>
        <c:axId val="63841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ru-MD"/>
          </a:p>
        </c:txPr>
        <c:crossAx val="638423040"/>
        <c:crossesAt val="0"/>
        <c:auto val="1"/>
        <c:lblAlgn val="ctr"/>
        <c:lblOffset val="100"/>
        <c:noMultiLvlLbl val="0"/>
      </c:catAx>
      <c:valAx>
        <c:axId val="638423040"/>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638416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MD"/>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E0A1E51-CE1B-416F-A0EA-425F68C49FD0}" type="datetimeFigureOut">
              <a:rPr lang="ru-MD" smtClean="0"/>
              <a:t>31.01.2024</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10646178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0A1E51-CE1B-416F-A0EA-425F68C49FD0}" type="datetimeFigureOut">
              <a:rPr lang="ru-MD" smtClean="0"/>
              <a:t>31.01.2024</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4244907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0A1E51-CE1B-416F-A0EA-425F68C49FD0}" type="datetimeFigureOut">
              <a:rPr lang="ru-MD" smtClean="0"/>
              <a:t>31.01.2024</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3122089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E0A1E51-CE1B-416F-A0EA-425F68C49FD0}" type="datetimeFigureOut">
              <a:rPr lang="ru-MD" smtClean="0"/>
              <a:t>31.01.2024</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80338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E0A1E51-CE1B-416F-A0EA-425F68C49FD0}" type="datetimeFigureOut">
              <a:rPr lang="ru-MD" smtClean="0"/>
              <a:t>31.01.2024</a:t>
            </a:fld>
            <a:endParaRPr lang="ru-MD"/>
          </a:p>
        </p:txBody>
      </p:sp>
      <p:sp>
        <p:nvSpPr>
          <p:cNvPr id="5" name="Footer Placeholder 4"/>
          <p:cNvSpPr>
            <a:spLocks noGrp="1"/>
          </p:cNvSpPr>
          <p:nvPr>
            <p:ph type="ftr" sz="quarter" idx="11"/>
          </p:nvPr>
        </p:nvSpPr>
        <p:spPr/>
        <p:txBody>
          <a:bodyPr/>
          <a:lstStyle/>
          <a:p>
            <a:endParaRPr lang="ru-MD"/>
          </a:p>
        </p:txBody>
      </p:sp>
      <p:sp>
        <p:nvSpPr>
          <p:cNvPr id="6" name="Slide Number Placeholder 5"/>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307735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E0A1E51-CE1B-416F-A0EA-425F68C49FD0}" type="datetimeFigureOut">
              <a:rPr lang="ru-MD" smtClean="0"/>
              <a:t>31.01.2024</a:t>
            </a:fld>
            <a:endParaRPr lang="ru-MD"/>
          </a:p>
        </p:txBody>
      </p:sp>
      <p:sp>
        <p:nvSpPr>
          <p:cNvPr id="6" name="Footer Placeholder 5"/>
          <p:cNvSpPr>
            <a:spLocks noGrp="1"/>
          </p:cNvSpPr>
          <p:nvPr>
            <p:ph type="ftr" sz="quarter" idx="11"/>
          </p:nvPr>
        </p:nvSpPr>
        <p:spPr/>
        <p:txBody>
          <a:bodyPr/>
          <a:lstStyle/>
          <a:p>
            <a:endParaRPr lang="ru-MD"/>
          </a:p>
        </p:txBody>
      </p:sp>
      <p:sp>
        <p:nvSpPr>
          <p:cNvPr id="7" name="Slide Number Placeholder 6"/>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423472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E0A1E51-CE1B-416F-A0EA-425F68C49FD0}" type="datetimeFigureOut">
              <a:rPr lang="ru-MD" smtClean="0"/>
              <a:t>31.01.2024</a:t>
            </a:fld>
            <a:endParaRPr lang="ru-MD"/>
          </a:p>
        </p:txBody>
      </p:sp>
      <p:sp>
        <p:nvSpPr>
          <p:cNvPr id="8" name="Footer Placeholder 7"/>
          <p:cNvSpPr>
            <a:spLocks noGrp="1"/>
          </p:cNvSpPr>
          <p:nvPr>
            <p:ph type="ftr" sz="quarter" idx="11"/>
          </p:nvPr>
        </p:nvSpPr>
        <p:spPr/>
        <p:txBody>
          <a:bodyPr/>
          <a:lstStyle/>
          <a:p>
            <a:endParaRPr lang="ru-MD"/>
          </a:p>
        </p:txBody>
      </p:sp>
      <p:sp>
        <p:nvSpPr>
          <p:cNvPr id="9" name="Slide Number Placeholder 8"/>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754591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E0A1E51-CE1B-416F-A0EA-425F68C49FD0}" type="datetimeFigureOut">
              <a:rPr lang="ru-MD" smtClean="0"/>
              <a:t>31.01.2024</a:t>
            </a:fld>
            <a:endParaRPr lang="ru-MD"/>
          </a:p>
        </p:txBody>
      </p:sp>
      <p:sp>
        <p:nvSpPr>
          <p:cNvPr id="4" name="Footer Placeholder 3"/>
          <p:cNvSpPr>
            <a:spLocks noGrp="1"/>
          </p:cNvSpPr>
          <p:nvPr>
            <p:ph type="ftr" sz="quarter" idx="11"/>
          </p:nvPr>
        </p:nvSpPr>
        <p:spPr/>
        <p:txBody>
          <a:bodyPr/>
          <a:lstStyle/>
          <a:p>
            <a:endParaRPr lang="ru-MD"/>
          </a:p>
        </p:txBody>
      </p:sp>
      <p:sp>
        <p:nvSpPr>
          <p:cNvPr id="5" name="Slide Number Placeholder 4"/>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3466003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0A1E51-CE1B-416F-A0EA-425F68C49FD0}" type="datetimeFigureOut">
              <a:rPr lang="ru-MD" smtClean="0"/>
              <a:t>31.01.2024</a:t>
            </a:fld>
            <a:endParaRPr lang="ru-MD"/>
          </a:p>
        </p:txBody>
      </p:sp>
      <p:sp>
        <p:nvSpPr>
          <p:cNvPr id="3" name="Footer Placeholder 2"/>
          <p:cNvSpPr>
            <a:spLocks noGrp="1"/>
          </p:cNvSpPr>
          <p:nvPr>
            <p:ph type="ftr" sz="quarter" idx="11"/>
          </p:nvPr>
        </p:nvSpPr>
        <p:spPr/>
        <p:txBody>
          <a:bodyPr/>
          <a:lstStyle/>
          <a:p>
            <a:endParaRPr lang="ru-MD"/>
          </a:p>
        </p:txBody>
      </p:sp>
      <p:sp>
        <p:nvSpPr>
          <p:cNvPr id="4" name="Slide Number Placeholder 3"/>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56581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E0A1E51-CE1B-416F-A0EA-425F68C49FD0}" type="datetimeFigureOut">
              <a:rPr lang="ru-MD" smtClean="0"/>
              <a:t>31.01.2024</a:t>
            </a:fld>
            <a:endParaRPr lang="ru-MD"/>
          </a:p>
        </p:txBody>
      </p:sp>
      <p:sp>
        <p:nvSpPr>
          <p:cNvPr id="6" name="Footer Placeholder 5"/>
          <p:cNvSpPr>
            <a:spLocks noGrp="1"/>
          </p:cNvSpPr>
          <p:nvPr>
            <p:ph type="ftr" sz="quarter" idx="11"/>
          </p:nvPr>
        </p:nvSpPr>
        <p:spPr/>
        <p:txBody>
          <a:bodyPr/>
          <a:lstStyle/>
          <a:p>
            <a:endParaRPr lang="ru-MD"/>
          </a:p>
        </p:txBody>
      </p:sp>
      <p:sp>
        <p:nvSpPr>
          <p:cNvPr id="7" name="Slide Number Placeholder 6"/>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272702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E0A1E51-CE1B-416F-A0EA-425F68C49FD0}" type="datetimeFigureOut">
              <a:rPr lang="ru-MD" smtClean="0"/>
              <a:t>31.01.2024</a:t>
            </a:fld>
            <a:endParaRPr lang="ru-MD"/>
          </a:p>
        </p:txBody>
      </p:sp>
      <p:sp>
        <p:nvSpPr>
          <p:cNvPr id="6" name="Footer Placeholder 5"/>
          <p:cNvSpPr>
            <a:spLocks noGrp="1"/>
          </p:cNvSpPr>
          <p:nvPr>
            <p:ph type="ftr" sz="quarter" idx="11"/>
          </p:nvPr>
        </p:nvSpPr>
        <p:spPr/>
        <p:txBody>
          <a:bodyPr/>
          <a:lstStyle/>
          <a:p>
            <a:endParaRPr lang="ru-MD"/>
          </a:p>
        </p:txBody>
      </p:sp>
      <p:sp>
        <p:nvSpPr>
          <p:cNvPr id="7" name="Slide Number Placeholder 6"/>
          <p:cNvSpPr>
            <a:spLocks noGrp="1"/>
          </p:cNvSpPr>
          <p:nvPr>
            <p:ph type="sldNum" sz="quarter" idx="12"/>
          </p:nvPr>
        </p:nvSpPr>
        <p:spPr/>
        <p:txBody>
          <a:bodyPr/>
          <a:lstStyle/>
          <a:p>
            <a:fld id="{AB4DE47A-09F1-4448-BEB0-C685784930D6}" type="slidenum">
              <a:rPr lang="ru-MD" smtClean="0"/>
              <a:t>‹#›</a:t>
            </a:fld>
            <a:endParaRPr lang="ru-MD"/>
          </a:p>
        </p:txBody>
      </p:sp>
    </p:spTree>
    <p:extLst>
      <p:ext uri="{BB962C8B-B14F-4D97-AF65-F5344CB8AC3E}">
        <p14:creationId xmlns:p14="http://schemas.microsoft.com/office/powerpoint/2010/main" val="4239944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A1E51-CE1B-416F-A0EA-425F68C49FD0}" type="datetimeFigureOut">
              <a:rPr lang="ru-MD" smtClean="0"/>
              <a:t>31.01.2024</a:t>
            </a:fld>
            <a:endParaRPr lang="ru-MD"/>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MD"/>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4DE47A-09F1-4448-BEB0-C685784930D6}" type="slidenum">
              <a:rPr lang="ru-MD" smtClean="0"/>
              <a:t>‹#›</a:t>
            </a:fld>
            <a:endParaRPr lang="ru-MD"/>
          </a:p>
        </p:txBody>
      </p:sp>
    </p:spTree>
    <p:extLst>
      <p:ext uri="{BB962C8B-B14F-4D97-AF65-F5344CB8AC3E}">
        <p14:creationId xmlns:p14="http://schemas.microsoft.com/office/powerpoint/2010/main" val="2390458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3.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hyperlink" Target="https://arcostec.es/"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6.jpeg"/><Relationship Id="rId3" Type="http://schemas.microsoft.com/office/2007/relationships/hdphoto" Target="../media/hdphoto2.wdp"/><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9FA40851-8010-4542-BDA3-89203984584C}"/>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100000"/>
                    </a14:imgEffect>
                    <a14:imgEffect>
                      <a14:brightnessContrast contrast="27000"/>
                    </a14:imgEffect>
                  </a14:imgLayer>
                </a14:imgProps>
              </a:ext>
            </a:extLst>
          </a:blip>
          <a:stretch>
            <a:fillRect/>
          </a:stretch>
        </p:blipFill>
        <p:spPr>
          <a:xfrm>
            <a:off x="1621154" y="1771159"/>
            <a:ext cx="6138759" cy="2165839"/>
          </a:xfrm>
          <a:prstGeom prst="rect">
            <a:avLst/>
          </a:prstGeom>
        </p:spPr>
      </p:pic>
      <p:pic>
        <p:nvPicPr>
          <p:cNvPr id="17" name="Рисунок 16">
            <a:extLst>
              <a:ext uri="{FF2B5EF4-FFF2-40B4-BE49-F238E27FC236}">
                <a16:creationId xmlns:a16="http://schemas.microsoft.com/office/drawing/2014/main" id="{DA2F5EAB-1630-4549-B6BB-9E3E568D1996}"/>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1000"/>
                    </a14:imgEffect>
                    <a14:imgEffect>
                      <a14:brightnessContrast contrast="28000"/>
                    </a14:imgEffect>
                  </a14:imgLayer>
                </a14:imgProps>
              </a:ext>
              <a:ext uri="{28A0092B-C50C-407E-A947-70E740481C1C}">
                <a14:useLocalDpi xmlns:a14="http://schemas.microsoft.com/office/drawing/2010/main" val="0"/>
              </a:ext>
            </a:extLst>
          </a:blip>
          <a:stretch>
            <a:fillRect/>
          </a:stretch>
        </p:blipFill>
        <p:spPr>
          <a:xfrm>
            <a:off x="830647" y="532838"/>
            <a:ext cx="7972301" cy="3831212"/>
          </a:xfrm>
          <a:prstGeom prst="rect">
            <a:avLst/>
          </a:prstGeom>
        </p:spPr>
      </p:pic>
      <p:sp>
        <p:nvSpPr>
          <p:cNvPr id="18" name="TextBox 17">
            <a:extLst>
              <a:ext uri="{FF2B5EF4-FFF2-40B4-BE49-F238E27FC236}">
                <a16:creationId xmlns:a16="http://schemas.microsoft.com/office/drawing/2014/main" id="{0B076125-3D68-4B22-A7A6-789173BA4AE8}"/>
              </a:ext>
            </a:extLst>
          </p:cNvPr>
          <p:cNvSpPr txBox="1"/>
          <p:nvPr/>
        </p:nvSpPr>
        <p:spPr>
          <a:xfrm>
            <a:off x="1990050" y="4115911"/>
            <a:ext cx="5653494" cy="830997"/>
          </a:xfrm>
          <a:prstGeom prst="rect">
            <a:avLst/>
          </a:prstGeom>
          <a:noFill/>
        </p:spPr>
        <p:txBody>
          <a:bodyPr wrap="square" rtlCol="0">
            <a:spAutoFit/>
          </a:bodyPr>
          <a:lstStyle/>
          <a:p>
            <a:pPr algn="ctr"/>
            <a:r>
              <a:rPr lang="en-US" sz="2400" dirty="0">
                <a:latin typeface="Bahnschrift SemiLight" panose="020B0502040204020203" pitchFamily="34" charset="0"/>
              </a:rPr>
              <a:t>Solution for hotels and landlords of rental accommodation</a:t>
            </a:r>
            <a:endParaRPr lang="ru-MD" sz="2400" dirty="0">
              <a:latin typeface="Bahnschrift SemiLight" panose="020B0502040204020203" pitchFamily="34" charset="0"/>
            </a:endParaRPr>
          </a:p>
        </p:txBody>
      </p:sp>
    </p:spTree>
    <p:extLst>
      <p:ext uri="{BB962C8B-B14F-4D97-AF65-F5344CB8AC3E}">
        <p14:creationId xmlns:p14="http://schemas.microsoft.com/office/powerpoint/2010/main" val="990695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Прямоугольник 36">
            <a:extLst>
              <a:ext uri="{FF2B5EF4-FFF2-40B4-BE49-F238E27FC236}">
                <a16:creationId xmlns:a16="http://schemas.microsoft.com/office/drawing/2014/main" id="{DE5B489C-B9BE-4510-9308-7C532A5C47AC}"/>
              </a:ext>
            </a:extLst>
          </p:cNvPr>
          <p:cNvSpPr/>
          <p:nvPr/>
        </p:nvSpPr>
        <p:spPr>
          <a:xfrm>
            <a:off x="0" y="-4335"/>
            <a:ext cx="9144000" cy="697933"/>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Bahnschrift Light" panose="020B0502040204020203" pitchFamily="34" charset="0"/>
              </a:rPr>
              <a:t>  </a:t>
            </a:r>
            <a:endParaRPr lang="ru-MD" sz="2400" dirty="0">
              <a:latin typeface="Bahnschrift Light" panose="020B0502040204020203" pitchFamily="34" charset="0"/>
            </a:endParaRPr>
          </a:p>
        </p:txBody>
      </p:sp>
      <p:cxnSp>
        <p:nvCxnSpPr>
          <p:cNvPr id="35" name="Прямая соединительная линия 34">
            <a:extLst>
              <a:ext uri="{FF2B5EF4-FFF2-40B4-BE49-F238E27FC236}">
                <a16:creationId xmlns:a16="http://schemas.microsoft.com/office/drawing/2014/main" id="{D3B9C145-C7C2-4607-89D2-2FFF1065B3ED}"/>
              </a:ext>
            </a:extLst>
          </p:cNvPr>
          <p:cNvCxnSpPr>
            <a:cxnSpLocks/>
          </p:cNvCxnSpPr>
          <p:nvPr/>
        </p:nvCxnSpPr>
        <p:spPr>
          <a:xfrm flipV="1">
            <a:off x="-44258" y="1858243"/>
            <a:ext cx="9188258" cy="148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Прямоугольник 6">
            <a:extLst>
              <a:ext uri="{FF2B5EF4-FFF2-40B4-BE49-F238E27FC236}">
                <a16:creationId xmlns:a16="http://schemas.microsoft.com/office/drawing/2014/main" id="{52FF35A4-BF07-4762-83F7-9B24384E070B}"/>
              </a:ext>
            </a:extLst>
          </p:cNvPr>
          <p:cNvSpPr/>
          <p:nvPr/>
        </p:nvSpPr>
        <p:spPr>
          <a:xfrm>
            <a:off x="6550271" y="6513369"/>
            <a:ext cx="1651242"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how it works</a:t>
            </a:r>
            <a:endParaRPr lang="ru-MD" sz="1400" dirty="0">
              <a:latin typeface="Bahnschrift Light" panose="020B0502040204020203" pitchFamily="34" charset="0"/>
            </a:endParaRPr>
          </a:p>
        </p:txBody>
      </p:sp>
      <p:cxnSp>
        <p:nvCxnSpPr>
          <p:cNvPr id="8" name="Прямая со стрелкой 7">
            <a:extLst>
              <a:ext uri="{FF2B5EF4-FFF2-40B4-BE49-F238E27FC236}">
                <a16:creationId xmlns:a16="http://schemas.microsoft.com/office/drawing/2014/main" id="{549D60E7-2FA8-4AA3-A3ED-3AB890F0AD4A}"/>
              </a:ext>
            </a:extLst>
          </p:cNvPr>
          <p:cNvCxnSpPr>
            <a:cxnSpLocks/>
          </p:cNvCxnSpPr>
          <p:nvPr/>
        </p:nvCxnSpPr>
        <p:spPr>
          <a:xfrm>
            <a:off x="8088243" y="6664004"/>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Овал 13">
            <a:extLst>
              <a:ext uri="{FF2B5EF4-FFF2-40B4-BE49-F238E27FC236}">
                <a16:creationId xmlns:a16="http://schemas.microsoft.com/office/drawing/2014/main" id="{47BA27DE-8015-452B-8668-4DC034F804BD}"/>
              </a:ext>
            </a:extLst>
          </p:cNvPr>
          <p:cNvSpPr/>
          <p:nvPr/>
        </p:nvSpPr>
        <p:spPr>
          <a:xfrm>
            <a:off x="1223822" y="1540418"/>
            <a:ext cx="435597" cy="405111"/>
          </a:xfrm>
          <a:prstGeom prst="ellipse">
            <a:avLst/>
          </a:prstGeom>
          <a:solidFill>
            <a:srgbClr val="8E0808"/>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dirty="0"/>
              <a:t>1</a:t>
            </a:r>
            <a:endParaRPr lang="ru-MD" dirty="0"/>
          </a:p>
        </p:txBody>
      </p:sp>
      <p:sp>
        <p:nvSpPr>
          <p:cNvPr id="15" name="Овал 14">
            <a:extLst>
              <a:ext uri="{FF2B5EF4-FFF2-40B4-BE49-F238E27FC236}">
                <a16:creationId xmlns:a16="http://schemas.microsoft.com/office/drawing/2014/main" id="{6820CD75-0B61-465F-8DBE-5C230422D906}"/>
              </a:ext>
            </a:extLst>
          </p:cNvPr>
          <p:cNvSpPr/>
          <p:nvPr/>
        </p:nvSpPr>
        <p:spPr>
          <a:xfrm>
            <a:off x="4305321" y="1672281"/>
            <a:ext cx="222421" cy="21418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a:solidFill>
                  <a:schemeClr val="lt1"/>
                </a:solidFill>
              </a:rPr>
              <a:t>2</a:t>
            </a:r>
            <a:endParaRPr lang="ru-MD" dirty="0">
              <a:solidFill>
                <a:schemeClr val="lt1"/>
              </a:solidFill>
            </a:endParaRPr>
          </a:p>
        </p:txBody>
      </p:sp>
      <p:sp>
        <p:nvSpPr>
          <p:cNvPr id="16" name="Овал 15">
            <a:extLst>
              <a:ext uri="{FF2B5EF4-FFF2-40B4-BE49-F238E27FC236}">
                <a16:creationId xmlns:a16="http://schemas.microsoft.com/office/drawing/2014/main" id="{311F08AC-540F-47AF-84D3-2787A23346C2}"/>
              </a:ext>
            </a:extLst>
          </p:cNvPr>
          <p:cNvSpPr/>
          <p:nvPr/>
        </p:nvSpPr>
        <p:spPr>
          <a:xfrm>
            <a:off x="7225634" y="1672281"/>
            <a:ext cx="222421" cy="21418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r>
              <a:rPr lang="en-US" dirty="0">
                <a:solidFill>
                  <a:schemeClr val="lt1"/>
                </a:solidFill>
              </a:rPr>
              <a:t>3</a:t>
            </a:r>
            <a:endParaRPr lang="ru-MD" dirty="0">
              <a:solidFill>
                <a:schemeClr val="lt1"/>
              </a:solidFill>
            </a:endParaRPr>
          </a:p>
        </p:txBody>
      </p:sp>
      <p:sp>
        <p:nvSpPr>
          <p:cNvPr id="17" name="TextBox 16">
            <a:extLst>
              <a:ext uri="{FF2B5EF4-FFF2-40B4-BE49-F238E27FC236}">
                <a16:creationId xmlns:a16="http://schemas.microsoft.com/office/drawing/2014/main" id="{A40A8C2A-7A3D-41BC-9337-A3504AE7672A}"/>
              </a:ext>
            </a:extLst>
          </p:cNvPr>
          <p:cNvSpPr txBox="1"/>
          <p:nvPr/>
        </p:nvSpPr>
        <p:spPr>
          <a:xfrm>
            <a:off x="329513" y="2245326"/>
            <a:ext cx="2224216" cy="646331"/>
          </a:xfrm>
          <a:prstGeom prst="rect">
            <a:avLst/>
          </a:prstGeom>
          <a:noFill/>
        </p:spPr>
        <p:txBody>
          <a:bodyPr wrap="square" rtlCol="0">
            <a:spAutoFit/>
          </a:bodyPr>
          <a:lstStyle/>
          <a:p>
            <a:pPr algn="ctr"/>
            <a:r>
              <a:rPr lang="en-US" sz="1200" dirty="0">
                <a:latin typeface="Bahnschrift Light" panose="020B0502040204020203" pitchFamily="34" charset="0"/>
              </a:rPr>
              <a:t>Marketplace operator installs electricity and water meters in accommodation</a:t>
            </a:r>
            <a:endParaRPr lang="ru-MD" sz="1200" dirty="0">
              <a:latin typeface="Bahnschrift Light" panose="020B0502040204020203" pitchFamily="34" charset="0"/>
            </a:endParaRPr>
          </a:p>
        </p:txBody>
      </p:sp>
      <p:sp>
        <p:nvSpPr>
          <p:cNvPr id="18" name="TextBox 17">
            <a:extLst>
              <a:ext uri="{FF2B5EF4-FFF2-40B4-BE49-F238E27FC236}">
                <a16:creationId xmlns:a16="http://schemas.microsoft.com/office/drawing/2014/main" id="{1DC92E60-CD23-4540-9F8F-AF16DE710FC6}"/>
              </a:ext>
            </a:extLst>
          </p:cNvPr>
          <p:cNvSpPr txBox="1"/>
          <p:nvPr/>
        </p:nvSpPr>
        <p:spPr>
          <a:xfrm>
            <a:off x="3365386" y="2253564"/>
            <a:ext cx="2224216" cy="646331"/>
          </a:xfrm>
          <a:prstGeom prst="rect">
            <a:avLst/>
          </a:prstGeom>
          <a:noFill/>
        </p:spPr>
        <p:txBody>
          <a:bodyPr wrap="square" rtlCol="0">
            <a:spAutoFit/>
          </a:bodyPr>
          <a:lstStyle>
            <a:defPPr>
              <a:defRPr lang="en-US"/>
            </a:defPPr>
            <a:lvl1pPr algn="ctr">
              <a:defRPr sz="1400"/>
            </a:lvl1pPr>
          </a:lstStyle>
          <a:p>
            <a:r>
              <a:rPr lang="en-US" sz="1200" dirty="0">
                <a:latin typeface="Bahnschrift Light" panose="020B0502040204020203" pitchFamily="34" charset="0"/>
              </a:rPr>
              <a:t>Landlord /Hotel registers in </a:t>
            </a:r>
            <a:r>
              <a:rPr lang="en-US" sz="1200" dirty="0" err="1">
                <a:latin typeface="Bahnschrift Light" panose="020B0502040204020203" pitchFamily="34" charset="0"/>
              </a:rPr>
              <a:t>Adderra</a:t>
            </a:r>
            <a:r>
              <a:rPr lang="en-US" sz="1200" dirty="0">
                <a:latin typeface="Bahnschrift Light" panose="020B0502040204020203" pitchFamily="34" charset="0"/>
              </a:rPr>
              <a:t> marketplace with PayPal/Stripe account</a:t>
            </a:r>
            <a:endParaRPr lang="ru-MD" sz="1200" dirty="0">
              <a:latin typeface="Bahnschrift Light" panose="020B0502040204020203" pitchFamily="34" charset="0"/>
            </a:endParaRPr>
          </a:p>
        </p:txBody>
      </p:sp>
      <p:sp>
        <p:nvSpPr>
          <p:cNvPr id="19" name="TextBox 18">
            <a:extLst>
              <a:ext uri="{FF2B5EF4-FFF2-40B4-BE49-F238E27FC236}">
                <a16:creationId xmlns:a16="http://schemas.microsoft.com/office/drawing/2014/main" id="{57FFCFD1-C26C-4F27-BCD7-985254EE8022}"/>
              </a:ext>
            </a:extLst>
          </p:cNvPr>
          <p:cNvSpPr txBox="1"/>
          <p:nvPr/>
        </p:nvSpPr>
        <p:spPr>
          <a:xfrm>
            <a:off x="6398916" y="2249443"/>
            <a:ext cx="2224216" cy="646331"/>
          </a:xfrm>
          <a:prstGeom prst="rect">
            <a:avLst/>
          </a:prstGeom>
          <a:noFill/>
        </p:spPr>
        <p:txBody>
          <a:bodyPr wrap="square" rtlCol="0">
            <a:spAutoFit/>
          </a:bodyPr>
          <a:lstStyle>
            <a:defPPr>
              <a:defRPr lang="en-US"/>
            </a:defPPr>
            <a:lvl1pPr algn="ctr">
              <a:defRPr sz="1400"/>
            </a:lvl1pPr>
          </a:lstStyle>
          <a:p>
            <a:r>
              <a:rPr lang="en-US" sz="1200" dirty="0">
                <a:latin typeface="Bahnschrift Light" panose="020B0502040204020203" pitchFamily="34" charset="0"/>
              </a:rPr>
              <a:t>Individual set-up of prices for electricity and water if necessary</a:t>
            </a:r>
            <a:endParaRPr lang="ru-MD" sz="1200" dirty="0">
              <a:latin typeface="Bahnschrift Light" panose="020B0502040204020203" pitchFamily="34" charset="0"/>
            </a:endParaRPr>
          </a:p>
        </p:txBody>
      </p:sp>
      <p:cxnSp>
        <p:nvCxnSpPr>
          <p:cNvPr id="21" name="Прямая соединительная линия 20">
            <a:extLst>
              <a:ext uri="{FF2B5EF4-FFF2-40B4-BE49-F238E27FC236}">
                <a16:creationId xmlns:a16="http://schemas.microsoft.com/office/drawing/2014/main" id="{D8786434-F785-4AA5-A0E2-8F699022CCA9}"/>
              </a:ext>
            </a:extLst>
          </p:cNvPr>
          <p:cNvCxnSpPr>
            <a:cxnSpLocks/>
          </p:cNvCxnSpPr>
          <p:nvPr/>
        </p:nvCxnSpPr>
        <p:spPr>
          <a:xfrm>
            <a:off x="0" y="4436790"/>
            <a:ext cx="9144000"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4B45506A-36FA-4076-8FF9-DD486FE79054}"/>
              </a:ext>
            </a:extLst>
          </p:cNvPr>
          <p:cNvSpPr/>
          <p:nvPr/>
        </p:nvSpPr>
        <p:spPr>
          <a:xfrm>
            <a:off x="0" y="1022528"/>
            <a:ext cx="3624648" cy="277391"/>
          </a:xfrm>
          <a:prstGeom prst="rect">
            <a:avLst/>
          </a:prstGeom>
          <a:solidFill>
            <a:srgbClr val="A82918"/>
          </a:solidFill>
          <a:ln>
            <a:noFill/>
          </a:ln>
        </p:spPr>
        <p:style>
          <a:lnRef idx="1">
            <a:schemeClr val="dk1"/>
          </a:lnRef>
          <a:fillRef idx="2">
            <a:schemeClr val="dk1"/>
          </a:fillRef>
          <a:effectRef idx="1">
            <a:schemeClr val="dk1"/>
          </a:effectRef>
          <a:fontRef idx="minor">
            <a:schemeClr val="dk1"/>
          </a:fontRef>
        </p:style>
        <p:txBody>
          <a:bodyPr rtlCol="0" anchor="ctr"/>
          <a:lstStyle/>
          <a:p>
            <a:r>
              <a:rPr lang="en-US" sz="1400" dirty="0">
                <a:solidFill>
                  <a:schemeClr val="bg1"/>
                </a:solidFill>
              </a:rPr>
              <a:t>Stage 1. Hotel/Landlord </a:t>
            </a:r>
            <a:r>
              <a:rPr lang="en-US" sz="1400" b="0" i="0" u="none" strike="noStrike" dirty="0">
                <a:solidFill>
                  <a:schemeClr val="bg1"/>
                </a:solidFill>
                <a:effectLst/>
              </a:rPr>
              <a:t> on-boarding</a:t>
            </a:r>
            <a:endParaRPr lang="ru-MD" sz="1400" dirty="0">
              <a:solidFill>
                <a:schemeClr val="bg1"/>
              </a:solidFill>
            </a:endParaRPr>
          </a:p>
        </p:txBody>
      </p:sp>
      <p:sp>
        <p:nvSpPr>
          <p:cNvPr id="26" name="Прямоугольник 25">
            <a:extLst>
              <a:ext uri="{FF2B5EF4-FFF2-40B4-BE49-F238E27FC236}">
                <a16:creationId xmlns:a16="http://schemas.microsoft.com/office/drawing/2014/main" id="{7BEBC8CF-4C20-49E8-A6CC-2A3B9CB2630A}"/>
              </a:ext>
            </a:extLst>
          </p:cNvPr>
          <p:cNvSpPr/>
          <p:nvPr/>
        </p:nvSpPr>
        <p:spPr>
          <a:xfrm>
            <a:off x="-1" y="3587958"/>
            <a:ext cx="3624649" cy="277391"/>
          </a:xfrm>
          <a:prstGeom prst="rect">
            <a:avLst/>
          </a:prstGeom>
          <a:solidFill>
            <a:srgbClr val="982506"/>
          </a:solidFill>
          <a:ln>
            <a:noFill/>
          </a:ln>
        </p:spPr>
        <p:style>
          <a:lnRef idx="1">
            <a:schemeClr val="dk1"/>
          </a:lnRef>
          <a:fillRef idx="2">
            <a:schemeClr val="dk1"/>
          </a:fillRef>
          <a:effectRef idx="1">
            <a:schemeClr val="dk1"/>
          </a:effectRef>
          <a:fontRef idx="minor">
            <a:schemeClr val="dk1"/>
          </a:fontRef>
        </p:style>
        <p:txBody>
          <a:bodyPr rtlCol="0" anchor="ctr"/>
          <a:lstStyle/>
          <a:p>
            <a:r>
              <a:rPr lang="en-US" sz="1400" dirty="0">
                <a:solidFill>
                  <a:schemeClr val="bg1"/>
                </a:solidFill>
              </a:rPr>
              <a:t>Stage 2. Guest/Tenant check-in and payments</a:t>
            </a:r>
            <a:endParaRPr lang="ru-MD" sz="1400" dirty="0">
              <a:solidFill>
                <a:schemeClr val="bg1"/>
              </a:solidFill>
            </a:endParaRPr>
          </a:p>
        </p:txBody>
      </p:sp>
      <p:sp>
        <p:nvSpPr>
          <p:cNvPr id="27" name="TextBox 26">
            <a:extLst>
              <a:ext uri="{FF2B5EF4-FFF2-40B4-BE49-F238E27FC236}">
                <a16:creationId xmlns:a16="http://schemas.microsoft.com/office/drawing/2014/main" id="{CA7327DE-9446-4409-B962-247D7FB40FC0}"/>
              </a:ext>
            </a:extLst>
          </p:cNvPr>
          <p:cNvSpPr txBox="1"/>
          <p:nvPr/>
        </p:nvSpPr>
        <p:spPr>
          <a:xfrm>
            <a:off x="1694430" y="4766557"/>
            <a:ext cx="2589791" cy="1015663"/>
          </a:xfrm>
          <a:prstGeom prst="rect">
            <a:avLst/>
          </a:prstGeom>
          <a:noFill/>
        </p:spPr>
        <p:txBody>
          <a:bodyPr wrap="square" rtlCol="0">
            <a:spAutoFit/>
          </a:bodyPr>
          <a:lstStyle>
            <a:defPPr>
              <a:defRPr lang="en-US"/>
            </a:defPPr>
            <a:lvl1pPr algn="ctr">
              <a:defRPr sz="1400">
                <a:latin typeface="Bahnschrift Light" panose="020B0502040204020203" pitchFamily="34" charset="0"/>
              </a:defRPr>
            </a:lvl1pPr>
          </a:lstStyle>
          <a:p>
            <a:r>
              <a:rPr lang="en-US" sz="1200" dirty="0"/>
              <a:t>Guest/Tenant checks-in  by scanning QR code of a meter via </a:t>
            </a:r>
            <a:r>
              <a:rPr lang="en-US" sz="1200" dirty="0" err="1"/>
              <a:t>Adderra</a:t>
            </a:r>
            <a:r>
              <a:rPr lang="en-US" sz="1200" dirty="0"/>
              <a:t> smartphone application and starts using electricity and water.</a:t>
            </a:r>
            <a:endParaRPr lang="ru-MD" sz="1200" dirty="0"/>
          </a:p>
        </p:txBody>
      </p:sp>
      <p:sp>
        <p:nvSpPr>
          <p:cNvPr id="28" name="TextBox 27">
            <a:extLst>
              <a:ext uri="{FF2B5EF4-FFF2-40B4-BE49-F238E27FC236}">
                <a16:creationId xmlns:a16="http://schemas.microsoft.com/office/drawing/2014/main" id="{06F03EB4-2A68-401F-A597-36BCE4E733CB}"/>
              </a:ext>
            </a:extLst>
          </p:cNvPr>
          <p:cNvSpPr txBox="1"/>
          <p:nvPr/>
        </p:nvSpPr>
        <p:spPr>
          <a:xfrm>
            <a:off x="5285622" y="4775050"/>
            <a:ext cx="2959312" cy="1015663"/>
          </a:xfrm>
          <a:prstGeom prst="rect">
            <a:avLst/>
          </a:prstGeom>
          <a:noFill/>
        </p:spPr>
        <p:txBody>
          <a:bodyPr wrap="square" rtlCol="0">
            <a:spAutoFit/>
          </a:bodyPr>
          <a:lstStyle>
            <a:defPPr>
              <a:defRPr lang="en-US"/>
            </a:defPPr>
            <a:lvl1pPr algn="ctr">
              <a:defRPr sz="1400">
                <a:latin typeface="Bahnschrift Light" panose="020B0502040204020203" pitchFamily="34" charset="0"/>
              </a:defRPr>
            </a:lvl1pPr>
          </a:lstStyle>
          <a:p>
            <a:r>
              <a:rPr lang="en-US" sz="1200" dirty="0"/>
              <a:t>By agreement with hotel/landlord payments can be made either </a:t>
            </a:r>
            <a:r>
              <a:rPr lang="en-US" sz="1200" b="1" dirty="0"/>
              <a:t>in pre-/ post-payment or in preset credit limits mode.</a:t>
            </a:r>
            <a:r>
              <a:rPr lang="en-US" sz="1200" dirty="0"/>
              <a:t> Transactions are processed by PayPal or Stripe in a secure manner.</a:t>
            </a:r>
            <a:endParaRPr lang="ru-MD" sz="1200" dirty="0"/>
          </a:p>
        </p:txBody>
      </p:sp>
      <p:sp>
        <p:nvSpPr>
          <p:cNvPr id="29" name="TextBox 28">
            <a:extLst>
              <a:ext uri="{FF2B5EF4-FFF2-40B4-BE49-F238E27FC236}">
                <a16:creationId xmlns:a16="http://schemas.microsoft.com/office/drawing/2014/main" id="{83AA810A-AE55-40E3-8537-2B2EA472725C}"/>
              </a:ext>
            </a:extLst>
          </p:cNvPr>
          <p:cNvSpPr txBox="1"/>
          <p:nvPr/>
        </p:nvSpPr>
        <p:spPr>
          <a:xfrm>
            <a:off x="6405269" y="-23929"/>
            <a:ext cx="2669059" cy="400110"/>
          </a:xfrm>
          <a:prstGeom prst="rect">
            <a:avLst/>
          </a:prstGeom>
          <a:noFill/>
        </p:spPr>
        <p:txBody>
          <a:bodyPr wrap="square" rtlCol="0">
            <a:spAutoFit/>
          </a:bodyPr>
          <a:lstStyle/>
          <a:p>
            <a:pPr algn="r"/>
            <a:r>
              <a:rPr lang="en-US" sz="2000" dirty="0">
                <a:solidFill>
                  <a:schemeClr val="bg1">
                    <a:lumMod val="95000"/>
                  </a:schemeClr>
                </a:solidFill>
                <a:latin typeface="Bahnschrift Light" panose="020B0502040204020203" pitchFamily="34" charset="0"/>
              </a:rPr>
              <a:t>How it works</a:t>
            </a:r>
            <a:endParaRPr lang="ru-MD" sz="2000" dirty="0">
              <a:solidFill>
                <a:schemeClr val="bg1">
                  <a:lumMod val="95000"/>
                </a:schemeClr>
              </a:solidFill>
              <a:latin typeface="Bahnschrift Light" panose="020B0502040204020203" pitchFamily="34" charset="0"/>
            </a:endParaRPr>
          </a:p>
        </p:txBody>
      </p:sp>
      <p:sp>
        <p:nvSpPr>
          <p:cNvPr id="30" name="TextBox 29">
            <a:extLst>
              <a:ext uri="{FF2B5EF4-FFF2-40B4-BE49-F238E27FC236}">
                <a16:creationId xmlns:a16="http://schemas.microsoft.com/office/drawing/2014/main" id="{0E34019D-FB2A-4628-A354-E8C9A2052902}"/>
              </a:ext>
            </a:extLst>
          </p:cNvPr>
          <p:cNvSpPr txBox="1"/>
          <p:nvPr/>
        </p:nvSpPr>
        <p:spPr>
          <a:xfrm>
            <a:off x="7691688" y="344631"/>
            <a:ext cx="1347804" cy="338554"/>
          </a:xfrm>
          <a:prstGeom prst="rect">
            <a:avLst/>
          </a:prstGeom>
          <a:noFill/>
        </p:spPr>
        <p:txBody>
          <a:bodyPr wrap="square" rtlCol="0">
            <a:spAutoFit/>
          </a:bodyPr>
          <a:lstStyle>
            <a:defPPr>
              <a:defRPr lang="en-US"/>
            </a:defPPr>
            <a:lvl1pPr>
              <a:defRPr sz="2000">
                <a:latin typeface="Bahnschrift Light" panose="020B0502040204020203" pitchFamily="34" charset="0"/>
              </a:defRPr>
            </a:lvl1pPr>
          </a:lstStyle>
          <a:p>
            <a:pPr algn="r"/>
            <a:r>
              <a:rPr lang="en-US" sz="1600" dirty="0">
                <a:solidFill>
                  <a:schemeClr val="bg1">
                    <a:lumMod val="95000"/>
                  </a:schemeClr>
                </a:solidFill>
              </a:rPr>
              <a:t>Stages 1-2</a:t>
            </a:r>
            <a:endParaRPr lang="ru-MD" sz="1600" dirty="0">
              <a:solidFill>
                <a:schemeClr val="bg1">
                  <a:lumMod val="95000"/>
                </a:schemeClr>
              </a:solidFill>
            </a:endParaRPr>
          </a:p>
        </p:txBody>
      </p:sp>
      <p:sp>
        <p:nvSpPr>
          <p:cNvPr id="24" name="Овал 23">
            <a:extLst>
              <a:ext uri="{FF2B5EF4-FFF2-40B4-BE49-F238E27FC236}">
                <a16:creationId xmlns:a16="http://schemas.microsoft.com/office/drawing/2014/main" id="{503EEDF6-4BF5-4C86-86D0-202FE4A6FC7E}"/>
              </a:ext>
            </a:extLst>
          </p:cNvPr>
          <p:cNvSpPr/>
          <p:nvPr/>
        </p:nvSpPr>
        <p:spPr>
          <a:xfrm>
            <a:off x="4198732" y="1540418"/>
            <a:ext cx="435597" cy="405111"/>
          </a:xfrm>
          <a:prstGeom prst="ellipse">
            <a:avLst/>
          </a:prstGeom>
          <a:solidFill>
            <a:srgbClr val="8E0808"/>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dirty="0"/>
              <a:t>2</a:t>
            </a:r>
            <a:endParaRPr lang="ru-MD" dirty="0"/>
          </a:p>
        </p:txBody>
      </p:sp>
      <p:sp>
        <p:nvSpPr>
          <p:cNvPr id="31" name="Овал 30">
            <a:extLst>
              <a:ext uri="{FF2B5EF4-FFF2-40B4-BE49-F238E27FC236}">
                <a16:creationId xmlns:a16="http://schemas.microsoft.com/office/drawing/2014/main" id="{A333BB55-D151-4666-AEFB-D8D51FEFFD0B}"/>
              </a:ext>
            </a:extLst>
          </p:cNvPr>
          <p:cNvSpPr/>
          <p:nvPr/>
        </p:nvSpPr>
        <p:spPr>
          <a:xfrm>
            <a:off x="7159662" y="1541088"/>
            <a:ext cx="435597" cy="405111"/>
          </a:xfrm>
          <a:prstGeom prst="ellipse">
            <a:avLst/>
          </a:prstGeom>
          <a:solidFill>
            <a:srgbClr val="8E0808"/>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dirty="0"/>
              <a:t>3</a:t>
            </a:r>
            <a:endParaRPr lang="ru-MD" dirty="0"/>
          </a:p>
        </p:txBody>
      </p:sp>
      <p:pic>
        <p:nvPicPr>
          <p:cNvPr id="5" name="Рисунок 4">
            <a:extLst>
              <a:ext uri="{FF2B5EF4-FFF2-40B4-BE49-F238E27FC236}">
                <a16:creationId xmlns:a16="http://schemas.microsoft.com/office/drawing/2014/main" id="{D74B8EAC-9121-4190-953D-8364F8E70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622" y="1393934"/>
            <a:ext cx="855995" cy="855995"/>
          </a:xfrm>
          <a:prstGeom prst="rect">
            <a:avLst/>
          </a:prstGeom>
        </p:spPr>
      </p:pic>
      <p:pic>
        <p:nvPicPr>
          <p:cNvPr id="12" name="Рисунок 11">
            <a:extLst>
              <a:ext uri="{FF2B5EF4-FFF2-40B4-BE49-F238E27FC236}">
                <a16:creationId xmlns:a16="http://schemas.microsoft.com/office/drawing/2014/main" id="{E270EDB6-2A06-4D7B-A401-D503330D834A}"/>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tretch>
            <a:fillRect/>
          </a:stretch>
        </p:blipFill>
        <p:spPr>
          <a:xfrm>
            <a:off x="7079816" y="1359187"/>
            <a:ext cx="875821" cy="875821"/>
          </a:xfrm>
          <a:prstGeom prst="rect">
            <a:avLst/>
          </a:prstGeom>
        </p:spPr>
      </p:pic>
      <p:pic>
        <p:nvPicPr>
          <p:cNvPr id="36" name="Рисунок 35">
            <a:extLst>
              <a:ext uri="{FF2B5EF4-FFF2-40B4-BE49-F238E27FC236}">
                <a16:creationId xmlns:a16="http://schemas.microsoft.com/office/drawing/2014/main" id="{818BF668-4197-4559-AA3E-549E85EB512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8371" y="1207052"/>
            <a:ext cx="1091664" cy="1091664"/>
          </a:xfrm>
          <a:prstGeom prst="rect">
            <a:avLst/>
          </a:prstGeom>
        </p:spPr>
      </p:pic>
      <p:pic>
        <p:nvPicPr>
          <p:cNvPr id="39" name="Рисунок 38">
            <a:extLst>
              <a:ext uri="{FF2B5EF4-FFF2-40B4-BE49-F238E27FC236}">
                <a16:creationId xmlns:a16="http://schemas.microsoft.com/office/drawing/2014/main" id="{4ACB2E45-8E85-4190-8DDC-62FC10333D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50842" y="3931253"/>
            <a:ext cx="851144" cy="851144"/>
          </a:xfrm>
          <a:prstGeom prst="rect">
            <a:avLst/>
          </a:prstGeom>
        </p:spPr>
      </p:pic>
      <p:pic>
        <p:nvPicPr>
          <p:cNvPr id="47" name="Рисунок 46">
            <a:extLst>
              <a:ext uri="{FF2B5EF4-FFF2-40B4-BE49-F238E27FC236}">
                <a16:creationId xmlns:a16="http://schemas.microsoft.com/office/drawing/2014/main" id="{FC2C710F-2EEC-48D2-B371-11CFFF4B0C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82241" y="4249647"/>
            <a:ext cx="679620" cy="679620"/>
          </a:xfrm>
          <a:prstGeom prst="rect">
            <a:avLst/>
          </a:prstGeom>
        </p:spPr>
      </p:pic>
      <p:pic>
        <p:nvPicPr>
          <p:cNvPr id="45" name="Рисунок 44">
            <a:extLst>
              <a:ext uri="{FF2B5EF4-FFF2-40B4-BE49-F238E27FC236}">
                <a16:creationId xmlns:a16="http://schemas.microsoft.com/office/drawing/2014/main" id="{0A967ED6-D10B-4EDA-AF3F-289D981202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54623" y="3976209"/>
            <a:ext cx="629711" cy="629711"/>
          </a:xfrm>
          <a:prstGeom prst="rect">
            <a:avLst/>
          </a:prstGeom>
        </p:spPr>
      </p:pic>
      <p:sp>
        <p:nvSpPr>
          <p:cNvPr id="32" name="Овал 31">
            <a:extLst>
              <a:ext uri="{FF2B5EF4-FFF2-40B4-BE49-F238E27FC236}">
                <a16:creationId xmlns:a16="http://schemas.microsoft.com/office/drawing/2014/main" id="{1A223150-73E5-4F52-BD69-51BDE1C2FAD7}"/>
              </a:ext>
            </a:extLst>
          </p:cNvPr>
          <p:cNvSpPr/>
          <p:nvPr/>
        </p:nvSpPr>
        <p:spPr>
          <a:xfrm>
            <a:off x="8559149" y="6433329"/>
            <a:ext cx="480343" cy="404457"/>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10</a:t>
            </a:r>
            <a:endParaRPr lang="ru-MD" sz="1200" dirty="0"/>
          </a:p>
        </p:txBody>
      </p:sp>
    </p:spTree>
    <p:extLst>
      <p:ext uri="{BB962C8B-B14F-4D97-AF65-F5344CB8AC3E}">
        <p14:creationId xmlns:p14="http://schemas.microsoft.com/office/powerpoint/2010/main" val="399964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Прямоугольник 33">
            <a:extLst>
              <a:ext uri="{FF2B5EF4-FFF2-40B4-BE49-F238E27FC236}">
                <a16:creationId xmlns:a16="http://schemas.microsoft.com/office/drawing/2014/main" id="{621829D3-F7CA-4A9D-A59E-B7C045069A6B}"/>
              </a:ext>
            </a:extLst>
          </p:cNvPr>
          <p:cNvSpPr/>
          <p:nvPr/>
        </p:nvSpPr>
        <p:spPr>
          <a:xfrm>
            <a:off x="0" y="-4335"/>
            <a:ext cx="9144000" cy="697933"/>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Bahnschrift Light" panose="020B0502040204020203" pitchFamily="34" charset="0"/>
              </a:rPr>
              <a:t>  </a:t>
            </a:r>
            <a:endParaRPr lang="ru-MD" sz="2400" dirty="0">
              <a:latin typeface="Bahnschrift Light" panose="020B0502040204020203" pitchFamily="34" charset="0"/>
            </a:endParaRPr>
          </a:p>
        </p:txBody>
      </p:sp>
      <p:sp>
        <p:nvSpPr>
          <p:cNvPr id="7" name="Прямоугольник 6">
            <a:extLst>
              <a:ext uri="{FF2B5EF4-FFF2-40B4-BE49-F238E27FC236}">
                <a16:creationId xmlns:a16="http://schemas.microsoft.com/office/drawing/2014/main" id="{52FF35A4-BF07-4762-83F7-9B24384E070B}"/>
              </a:ext>
            </a:extLst>
          </p:cNvPr>
          <p:cNvSpPr/>
          <p:nvPr/>
        </p:nvSpPr>
        <p:spPr>
          <a:xfrm>
            <a:off x="6392561" y="6523311"/>
            <a:ext cx="2061066"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the benefits</a:t>
            </a:r>
            <a:endParaRPr lang="ru-MD" sz="1400" dirty="0">
              <a:latin typeface="Bahnschrift Light" panose="020B0502040204020203" pitchFamily="34" charset="0"/>
            </a:endParaRPr>
          </a:p>
        </p:txBody>
      </p:sp>
      <p:cxnSp>
        <p:nvCxnSpPr>
          <p:cNvPr id="8" name="Прямая со стрелкой 7">
            <a:extLst>
              <a:ext uri="{FF2B5EF4-FFF2-40B4-BE49-F238E27FC236}">
                <a16:creationId xmlns:a16="http://schemas.microsoft.com/office/drawing/2014/main" id="{549D60E7-2FA8-4AA3-A3ED-3AB890F0AD4A}"/>
              </a:ext>
            </a:extLst>
          </p:cNvPr>
          <p:cNvCxnSpPr>
            <a:cxnSpLocks/>
          </p:cNvCxnSpPr>
          <p:nvPr/>
        </p:nvCxnSpPr>
        <p:spPr>
          <a:xfrm>
            <a:off x="8107618"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a:extLst>
              <a:ext uri="{FF2B5EF4-FFF2-40B4-BE49-F238E27FC236}">
                <a16:creationId xmlns:a16="http://schemas.microsoft.com/office/drawing/2014/main" id="{164F6DAC-E2E5-4A9B-8270-89A227CE995F}"/>
              </a:ext>
            </a:extLst>
          </p:cNvPr>
          <p:cNvCxnSpPr>
            <a:cxnSpLocks/>
          </p:cNvCxnSpPr>
          <p:nvPr/>
        </p:nvCxnSpPr>
        <p:spPr>
          <a:xfrm flipV="1">
            <a:off x="0" y="1920734"/>
            <a:ext cx="9144000" cy="2519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40A8C2A-7A3D-41BC-9337-A3504AE7672A}"/>
              </a:ext>
            </a:extLst>
          </p:cNvPr>
          <p:cNvSpPr txBox="1"/>
          <p:nvPr/>
        </p:nvSpPr>
        <p:spPr>
          <a:xfrm>
            <a:off x="0" y="2227297"/>
            <a:ext cx="2630940" cy="1015663"/>
          </a:xfrm>
          <a:prstGeom prst="rect">
            <a:avLst/>
          </a:prstGeom>
          <a:noFill/>
        </p:spPr>
        <p:txBody>
          <a:bodyPr wrap="square" rtlCol="0">
            <a:spAutoFit/>
          </a:bodyPr>
          <a:lstStyle>
            <a:defPPr>
              <a:defRPr lang="en-US"/>
            </a:defPPr>
            <a:lvl1pPr algn="ctr">
              <a:defRPr sz="1400">
                <a:latin typeface="Bahnschrift Light" panose="020B0502040204020203" pitchFamily="34" charset="0"/>
              </a:defRPr>
            </a:lvl1pPr>
          </a:lstStyle>
          <a:p>
            <a:r>
              <a:rPr lang="en-US" sz="1200" dirty="0"/>
              <a:t>As the rental period is over, Guest/Tenant will check-out and will request refunding for the unused amount of money, if there is such.</a:t>
            </a:r>
            <a:endParaRPr lang="ru-MD" sz="1200" dirty="0"/>
          </a:p>
        </p:txBody>
      </p:sp>
      <p:sp>
        <p:nvSpPr>
          <p:cNvPr id="18" name="TextBox 17">
            <a:extLst>
              <a:ext uri="{FF2B5EF4-FFF2-40B4-BE49-F238E27FC236}">
                <a16:creationId xmlns:a16="http://schemas.microsoft.com/office/drawing/2014/main" id="{1DC92E60-CD23-4540-9F8F-AF16DE710FC6}"/>
              </a:ext>
            </a:extLst>
          </p:cNvPr>
          <p:cNvSpPr txBox="1"/>
          <p:nvPr/>
        </p:nvSpPr>
        <p:spPr>
          <a:xfrm>
            <a:off x="2862647" y="2240575"/>
            <a:ext cx="3006811" cy="646331"/>
          </a:xfrm>
          <a:prstGeom prst="rect">
            <a:avLst/>
          </a:prstGeom>
          <a:noFill/>
        </p:spPr>
        <p:txBody>
          <a:bodyPr wrap="square" rtlCol="0">
            <a:spAutoFit/>
          </a:bodyPr>
          <a:lstStyle>
            <a:defPPr>
              <a:defRPr lang="en-US"/>
            </a:defPPr>
            <a:lvl1pPr algn="ctr">
              <a:defRPr sz="1400">
                <a:latin typeface="Bahnschrift Light" panose="020B0502040204020203" pitchFamily="34" charset="0"/>
              </a:defRPr>
            </a:lvl1pPr>
          </a:lstStyle>
          <a:p>
            <a:r>
              <a:rPr lang="en-US" sz="1200" dirty="0"/>
              <a:t>If the amount of money is blocked on the credit card, the Payment System will unblock it automatically. </a:t>
            </a:r>
            <a:endParaRPr lang="ru-MD" sz="1200" dirty="0"/>
          </a:p>
        </p:txBody>
      </p:sp>
      <p:cxnSp>
        <p:nvCxnSpPr>
          <p:cNvPr id="21" name="Прямая соединительная линия 20">
            <a:extLst>
              <a:ext uri="{FF2B5EF4-FFF2-40B4-BE49-F238E27FC236}">
                <a16:creationId xmlns:a16="http://schemas.microsoft.com/office/drawing/2014/main" id="{D8786434-F785-4AA5-A0E2-8F699022CCA9}"/>
              </a:ext>
            </a:extLst>
          </p:cNvPr>
          <p:cNvCxnSpPr>
            <a:cxnSpLocks/>
          </p:cNvCxnSpPr>
          <p:nvPr/>
        </p:nvCxnSpPr>
        <p:spPr>
          <a:xfrm flipV="1">
            <a:off x="-78260" y="4611584"/>
            <a:ext cx="9300519"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5" name="Прямоугольник 24">
            <a:extLst>
              <a:ext uri="{FF2B5EF4-FFF2-40B4-BE49-F238E27FC236}">
                <a16:creationId xmlns:a16="http://schemas.microsoft.com/office/drawing/2014/main" id="{4B45506A-36FA-4076-8FF9-DD486FE79054}"/>
              </a:ext>
            </a:extLst>
          </p:cNvPr>
          <p:cNvSpPr/>
          <p:nvPr/>
        </p:nvSpPr>
        <p:spPr>
          <a:xfrm>
            <a:off x="0" y="1023621"/>
            <a:ext cx="3278660" cy="277391"/>
          </a:xfrm>
          <a:prstGeom prst="rect">
            <a:avLst/>
          </a:prstGeom>
          <a:solidFill>
            <a:srgbClr val="A82918"/>
          </a:solidFill>
          <a:ln>
            <a:noFill/>
          </a:ln>
        </p:spPr>
        <p:style>
          <a:lnRef idx="1">
            <a:schemeClr val="dk1"/>
          </a:lnRef>
          <a:fillRef idx="2">
            <a:schemeClr val="dk1"/>
          </a:fillRef>
          <a:effectRef idx="1">
            <a:schemeClr val="dk1"/>
          </a:effectRef>
          <a:fontRef idx="minor">
            <a:schemeClr val="dk1"/>
          </a:fontRef>
        </p:style>
        <p:txBody>
          <a:bodyPr rtlCol="0" anchor="ctr"/>
          <a:lstStyle/>
          <a:p>
            <a:r>
              <a:rPr lang="en-US" sz="1400" dirty="0">
                <a:solidFill>
                  <a:schemeClr val="bg1"/>
                </a:solidFill>
              </a:rPr>
              <a:t>Stage 3. Guest/Tenant check-out</a:t>
            </a:r>
            <a:endParaRPr lang="ru-MD" sz="1400" dirty="0">
              <a:solidFill>
                <a:schemeClr val="bg1"/>
              </a:solidFill>
            </a:endParaRPr>
          </a:p>
        </p:txBody>
      </p:sp>
      <p:sp>
        <p:nvSpPr>
          <p:cNvPr id="26" name="Прямоугольник 25">
            <a:extLst>
              <a:ext uri="{FF2B5EF4-FFF2-40B4-BE49-F238E27FC236}">
                <a16:creationId xmlns:a16="http://schemas.microsoft.com/office/drawing/2014/main" id="{7BEBC8CF-4C20-49E8-A6CC-2A3B9CB2630A}"/>
              </a:ext>
            </a:extLst>
          </p:cNvPr>
          <p:cNvSpPr/>
          <p:nvPr/>
        </p:nvSpPr>
        <p:spPr>
          <a:xfrm>
            <a:off x="0" y="3829990"/>
            <a:ext cx="3278660" cy="277391"/>
          </a:xfrm>
          <a:prstGeom prst="rect">
            <a:avLst/>
          </a:prstGeom>
          <a:solidFill>
            <a:srgbClr val="A82918"/>
          </a:solidFill>
          <a:ln>
            <a:noFill/>
          </a:ln>
        </p:spPr>
        <p:style>
          <a:lnRef idx="1">
            <a:schemeClr val="dk1"/>
          </a:lnRef>
          <a:fillRef idx="2">
            <a:schemeClr val="dk1"/>
          </a:fillRef>
          <a:effectRef idx="1">
            <a:schemeClr val="dk1"/>
          </a:effectRef>
          <a:fontRef idx="minor">
            <a:schemeClr val="dk1"/>
          </a:fontRef>
        </p:style>
        <p:txBody>
          <a:bodyPr rtlCol="0" anchor="ctr"/>
          <a:lstStyle/>
          <a:p>
            <a:r>
              <a:rPr lang="en-US" sz="1400">
                <a:solidFill>
                  <a:schemeClr val="bg1"/>
                </a:solidFill>
              </a:rPr>
              <a:t>Stage 4. Cash flow</a:t>
            </a:r>
            <a:endParaRPr lang="ru-MD" sz="1400" dirty="0">
              <a:solidFill>
                <a:schemeClr val="bg1"/>
              </a:solidFill>
            </a:endParaRPr>
          </a:p>
        </p:txBody>
      </p:sp>
      <p:sp>
        <p:nvSpPr>
          <p:cNvPr id="27" name="TextBox 26">
            <a:extLst>
              <a:ext uri="{FF2B5EF4-FFF2-40B4-BE49-F238E27FC236}">
                <a16:creationId xmlns:a16="http://schemas.microsoft.com/office/drawing/2014/main" id="{CA7327DE-9446-4409-B962-247D7FB40FC0}"/>
              </a:ext>
            </a:extLst>
          </p:cNvPr>
          <p:cNvSpPr txBox="1"/>
          <p:nvPr/>
        </p:nvSpPr>
        <p:spPr>
          <a:xfrm>
            <a:off x="2658256" y="4879576"/>
            <a:ext cx="3638015" cy="646331"/>
          </a:xfrm>
          <a:prstGeom prst="rect">
            <a:avLst/>
          </a:prstGeom>
          <a:noFill/>
        </p:spPr>
        <p:txBody>
          <a:bodyPr wrap="square" rtlCol="0">
            <a:spAutoFit/>
          </a:bodyPr>
          <a:lstStyle>
            <a:defPPr>
              <a:defRPr lang="en-US"/>
            </a:defPPr>
            <a:lvl1pPr algn="ctr">
              <a:defRPr sz="1400">
                <a:latin typeface="Bahnschrift Light" panose="020B0502040204020203" pitchFamily="34" charset="0"/>
              </a:defRPr>
            </a:lvl1pPr>
          </a:lstStyle>
          <a:p>
            <a:r>
              <a:rPr lang="en-US" sz="1200" dirty="0"/>
              <a:t>ADDERRA marketplace distributes money from transactions to Landlord’s/Hotel’s Stripe account excluding fees charged by Stripe and Marketplace.</a:t>
            </a:r>
            <a:endParaRPr lang="ru-MD" sz="1200" dirty="0"/>
          </a:p>
        </p:txBody>
      </p:sp>
      <p:sp>
        <p:nvSpPr>
          <p:cNvPr id="29" name="TextBox 28">
            <a:extLst>
              <a:ext uri="{FF2B5EF4-FFF2-40B4-BE49-F238E27FC236}">
                <a16:creationId xmlns:a16="http://schemas.microsoft.com/office/drawing/2014/main" id="{83AA810A-AE55-40E3-8537-2B2EA472725C}"/>
              </a:ext>
            </a:extLst>
          </p:cNvPr>
          <p:cNvSpPr txBox="1"/>
          <p:nvPr/>
        </p:nvSpPr>
        <p:spPr>
          <a:xfrm>
            <a:off x="6405269" y="0"/>
            <a:ext cx="2669059" cy="400110"/>
          </a:xfrm>
          <a:prstGeom prst="rect">
            <a:avLst/>
          </a:prstGeom>
          <a:noFill/>
        </p:spPr>
        <p:txBody>
          <a:bodyPr wrap="square" rtlCol="0">
            <a:spAutoFit/>
          </a:bodyPr>
          <a:lstStyle>
            <a:defPPr>
              <a:defRPr lang="en-US"/>
            </a:defPPr>
            <a:lvl1pPr>
              <a:defRPr sz="2000">
                <a:latin typeface="Bahnschrift Light" panose="020B0502040204020203" pitchFamily="34" charset="0"/>
              </a:defRPr>
            </a:lvl1pPr>
          </a:lstStyle>
          <a:p>
            <a:pPr algn="r"/>
            <a:r>
              <a:rPr lang="en-US" dirty="0">
                <a:solidFill>
                  <a:schemeClr val="bg1">
                    <a:lumMod val="95000"/>
                  </a:schemeClr>
                </a:solidFill>
              </a:rPr>
              <a:t>How it works</a:t>
            </a:r>
            <a:endParaRPr lang="ru-MD" dirty="0">
              <a:solidFill>
                <a:schemeClr val="bg1">
                  <a:lumMod val="95000"/>
                </a:schemeClr>
              </a:solidFill>
            </a:endParaRPr>
          </a:p>
        </p:txBody>
      </p:sp>
      <p:sp>
        <p:nvSpPr>
          <p:cNvPr id="30" name="TextBox 29">
            <a:extLst>
              <a:ext uri="{FF2B5EF4-FFF2-40B4-BE49-F238E27FC236}">
                <a16:creationId xmlns:a16="http://schemas.microsoft.com/office/drawing/2014/main" id="{0E34019D-FB2A-4628-A354-E8C9A2052902}"/>
              </a:ext>
            </a:extLst>
          </p:cNvPr>
          <p:cNvSpPr txBox="1"/>
          <p:nvPr/>
        </p:nvSpPr>
        <p:spPr>
          <a:xfrm>
            <a:off x="7714428" y="326451"/>
            <a:ext cx="1347804" cy="338554"/>
          </a:xfrm>
          <a:prstGeom prst="rect">
            <a:avLst/>
          </a:prstGeom>
          <a:noFill/>
        </p:spPr>
        <p:txBody>
          <a:bodyPr wrap="square" rtlCol="0">
            <a:spAutoFit/>
          </a:bodyPr>
          <a:lstStyle>
            <a:defPPr>
              <a:defRPr lang="en-US"/>
            </a:defPPr>
            <a:lvl1pPr>
              <a:defRPr sz="1600">
                <a:latin typeface="Bahnschrift Light" panose="020B0502040204020203" pitchFamily="34" charset="0"/>
              </a:defRPr>
            </a:lvl1pPr>
          </a:lstStyle>
          <a:p>
            <a:pPr algn="r"/>
            <a:r>
              <a:rPr lang="en-US" dirty="0">
                <a:solidFill>
                  <a:schemeClr val="bg1">
                    <a:lumMod val="95000"/>
                  </a:schemeClr>
                </a:solidFill>
              </a:rPr>
              <a:t>Stages</a:t>
            </a:r>
            <a:r>
              <a:rPr lang="en-US" dirty="0"/>
              <a:t> </a:t>
            </a:r>
            <a:r>
              <a:rPr lang="en-US" dirty="0">
                <a:solidFill>
                  <a:schemeClr val="bg1">
                    <a:lumMod val="95000"/>
                  </a:schemeClr>
                </a:solidFill>
              </a:rPr>
              <a:t>3-4</a:t>
            </a:r>
            <a:endParaRPr lang="ru-MD" dirty="0">
              <a:solidFill>
                <a:schemeClr val="bg1">
                  <a:lumMod val="95000"/>
                </a:schemeClr>
              </a:solidFill>
            </a:endParaRPr>
          </a:p>
        </p:txBody>
      </p:sp>
      <p:sp>
        <p:nvSpPr>
          <p:cNvPr id="24" name="Овал 23">
            <a:extLst>
              <a:ext uri="{FF2B5EF4-FFF2-40B4-BE49-F238E27FC236}">
                <a16:creationId xmlns:a16="http://schemas.microsoft.com/office/drawing/2014/main" id="{E7321183-B518-4CBE-83BC-017E596BEA1A}"/>
              </a:ext>
            </a:extLst>
          </p:cNvPr>
          <p:cNvSpPr/>
          <p:nvPr/>
        </p:nvSpPr>
        <p:spPr>
          <a:xfrm>
            <a:off x="7290964" y="1683466"/>
            <a:ext cx="222421" cy="214184"/>
          </a:xfrm>
          <a:prstGeom prst="ellipse">
            <a:avLst/>
          </a:prstGeom>
          <a:ln>
            <a:solidFill>
              <a:srgbClr val="C00000"/>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a:solidFill>
                  <a:schemeClr val="dk1"/>
                </a:solidFill>
              </a:rPr>
              <a:t>3</a:t>
            </a:r>
            <a:endParaRPr lang="ru-MD" dirty="0">
              <a:solidFill>
                <a:schemeClr val="dk1"/>
              </a:solidFill>
            </a:endParaRPr>
          </a:p>
        </p:txBody>
      </p:sp>
      <p:sp>
        <p:nvSpPr>
          <p:cNvPr id="31" name="TextBox 30">
            <a:extLst>
              <a:ext uri="{FF2B5EF4-FFF2-40B4-BE49-F238E27FC236}">
                <a16:creationId xmlns:a16="http://schemas.microsoft.com/office/drawing/2014/main" id="{3806E9AD-8C99-4E27-BFE9-426CD8908C1F}"/>
              </a:ext>
            </a:extLst>
          </p:cNvPr>
          <p:cNvSpPr txBox="1"/>
          <p:nvPr/>
        </p:nvSpPr>
        <p:spPr>
          <a:xfrm>
            <a:off x="5869458" y="2240342"/>
            <a:ext cx="3067545" cy="830997"/>
          </a:xfrm>
          <a:prstGeom prst="rect">
            <a:avLst/>
          </a:prstGeom>
          <a:noFill/>
        </p:spPr>
        <p:txBody>
          <a:bodyPr wrap="square" rtlCol="0">
            <a:spAutoFit/>
          </a:bodyPr>
          <a:lstStyle>
            <a:defPPr>
              <a:defRPr lang="en-US"/>
            </a:defPPr>
            <a:lvl1pPr algn="ctr">
              <a:defRPr sz="1400">
                <a:latin typeface="Bahnschrift Light" panose="020B0502040204020203" pitchFamily="34" charset="0"/>
              </a:defRPr>
            </a:lvl1pPr>
          </a:lstStyle>
          <a:p>
            <a:r>
              <a:rPr lang="en-US" sz="1200" dirty="0"/>
              <a:t>If the transaction has been completed and money distributed earlier, the landlord/hotel will process the refund manually through ADDERRA application. </a:t>
            </a:r>
            <a:endParaRPr lang="ru-MD" sz="1200" dirty="0"/>
          </a:p>
        </p:txBody>
      </p:sp>
      <p:sp>
        <p:nvSpPr>
          <p:cNvPr id="32" name="Овал 31">
            <a:extLst>
              <a:ext uri="{FF2B5EF4-FFF2-40B4-BE49-F238E27FC236}">
                <a16:creationId xmlns:a16="http://schemas.microsoft.com/office/drawing/2014/main" id="{32702B06-2DEC-425E-B6C2-9E98AB1EDC6D}"/>
              </a:ext>
            </a:extLst>
          </p:cNvPr>
          <p:cNvSpPr/>
          <p:nvPr/>
        </p:nvSpPr>
        <p:spPr>
          <a:xfrm>
            <a:off x="7184375" y="1691117"/>
            <a:ext cx="435597" cy="405111"/>
          </a:xfrm>
          <a:prstGeom prst="ellipse">
            <a:avLst/>
          </a:prstGeom>
          <a:solidFill>
            <a:srgbClr val="8E0808"/>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dirty="0"/>
              <a:t>3</a:t>
            </a:r>
            <a:endParaRPr lang="ru-MD" dirty="0"/>
          </a:p>
        </p:txBody>
      </p:sp>
      <p:pic>
        <p:nvPicPr>
          <p:cNvPr id="3" name="Рисунок 2">
            <a:extLst>
              <a:ext uri="{FF2B5EF4-FFF2-40B4-BE49-F238E27FC236}">
                <a16:creationId xmlns:a16="http://schemas.microsoft.com/office/drawing/2014/main" id="{6FCC2F71-1AC7-49E0-9839-0C852D263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717" y="1410527"/>
            <a:ext cx="777803" cy="777803"/>
          </a:xfrm>
          <a:prstGeom prst="rect">
            <a:avLst/>
          </a:prstGeom>
        </p:spPr>
      </p:pic>
      <p:pic>
        <p:nvPicPr>
          <p:cNvPr id="5" name="Рисунок 4">
            <a:extLst>
              <a:ext uri="{FF2B5EF4-FFF2-40B4-BE49-F238E27FC236}">
                <a16:creationId xmlns:a16="http://schemas.microsoft.com/office/drawing/2014/main" id="{1A99491F-8407-4CE5-A890-DE52ABB3A8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8851" y="4063766"/>
            <a:ext cx="967943" cy="967943"/>
          </a:xfrm>
          <a:prstGeom prst="rect">
            <a:avLst/>
          </a:prstGeom>
        </p:spPr>
      </p:pic>
      <p:pic>
        <p:nvPicPr>
          <p:cNvPr id="9" name="Рисунок 8">
            <a:extLst>
              <a:ext uri="{FF2B5EF4-FFF2-40B4-BE49-F238E27FC236}">
                <a16:creationId xmlns:a16="http://schemas.microsoft.com/office/drawing/2014/main" id="{5C86B846-13F6-4D6E-ADD5-F5D1A84350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62396" y="1407969"/>
            <a:ext cx="914399" cy="914399"/>
          </a:xfrm>
          <a:prstGeom prst="rect">
            <a:avLst/>
          </a:prstGeom>
        </p:spPr>
      </p:pic>
      <p:pic>
        <p:nvPicPr>
          <p:cNvPr id="13" name="Рисунок 12">
            <a:extLst>
              <a:ext uri="{FF2B5EF4-FFF2-40B4-BE49-F238E27FC236}">
                <a16:creationId xmlns:a16="http://schemas.microsoft.com/office/drawing/2014/main" id="{A79132FD-F130-4AB9-A76F-EF3355E3A5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1935" y="1457876"/>
            <a:ext cx="831671" cy="831671"/>
          </a:xfrm>
          <a:prstGeom prst="rect">
            <a:avLst/>
          </a:prstGeom>
        </p:spPr>
      </p:pic>
      <p:sp>
        <p:nvSpPr>
          <p:cNvPr id="22" name="Овал 21">
            <a:extLst>
              <a:ext uri="{FF2B5EF4-FFF2-40B4-BE49-F238E27FC236}">
                <a16:creationId xmlns:a16="http://schemas.microsoft.com/office/drawing/2014/main" id="{AD956967-5A37-4F9A-B1AD-B5E6D5137E28}"/>
              </a:ext>
            </a:extLst>
          </p:cNvPr>
          <p:cNvSpPr/>
          <p:nvPr/>
        </p:nvSpPr>
        <p:spPr>
          <a:xfrm>
            <a:off x="8559149" y="6433329"/>
            <a:ext cx="480343" cy="404457"/>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11</a:t>
            </a:r>
            <a:endParaRPr lang="ru-MD" sz="1200" dirty="0"/>
          </a:p>
        </p:txBody>
      </p:sp>
    </p:spTree>
    <p:extLst>
      <p:ext uri="{BB962C8B-B14F-4D97-AF65-F5344CB8AC3E}">
        <p14:creationId xmlns:p14="http://schemas.microsoft.com/office/powerpoint/2010/main" val="4061381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a:extLst>
              <a:ext uri="{FF2B5EF4-FFF2-40B4-BE49-F238E27FC236}">
                <a16:creationId xmlns:a16="http://schemas.microsoft.com/office/drawing/2014/main" id="{8E653859-7B09-4F84-8154-61771C25D4F4}"/>
              </a:ext>
            </a:extLst>
          </p:cNvPr>
          <p:cNvGraphicFramePr>
            <a:graphicFrameLocks noGrp="1"/>
          </p:cNvGraphicFramePr>
          <p:nvPr>
            <p:extLst>
              <p:ext uri="{D42A27DB-BD31-4B8C-83A1-F6EECF244321}">
                <p14:modId xmlns:p14="http://schemas.microsoft.com/office/powerpoint/2010/main" val="1730787226"/>
              </p:ext>
            </p:extLst>
          </p:nvPr>
        </p:nvGraphicFramePr>
        <p:xfrm>
          <a:off x="130674" y="1544728"/>
          <a:ext cx="8897996" cy="3768544"/>
        </p:xfrm>
        <a:graphic>
          <a:graphicData uri="http://schemas.openxmlformats.org/drawingml/2006/table">
            <a:tbl>
              <a:tblPr firstRow="1" bandRow="1">
                <a:tableStyleId>{93296810-A885-4BE3-A3E7-6D5BEEA58F35}</a:tableStyleId>
              </a:tblPr>
              <a:tblGrid>
                <a:gridCol w="2224499">
                  <a:extLst>
                    <a:ext uri="{9D8B030D-6E8A-4147-A177-3AD203B41FA5}">
                      <a16:colId xmlns:a16="http://schemas.microsoft.com/office/drawing/2014/main" val="20000"/>
                    </a:ext>
                  </a:extLst>
                </a:gridCol>
                <a:gridCol w="2224499">
                  <a:extLst>
                    <a:ext uri="{9D8B030D-6E8A-4147-A177-3AD203B41FA5}">
                      <a16:colId xmlns:a16="http://schemas.microsoft.com/office/drawing/2014/main" val="20001"/>
                    </a:ext>
                  </a:extLst>
                </a:gridCol>
                <a:gridCol w="2224499">
                  <a:extLst>
                    <a:ext uri="{9D8B030D-6E8A-4147-A177-3AD203B41FA5}">
                      <a16:colId xmlns:a16="http://schemas.microsoft.com/office/drawing/2014/main" val="20002"/>
                    </a:ext>
                  </a:extLst>
                </a:gridCol>
                <a:gridCol w="2224499">
                  <a:extLst>
                    <a:ext uri="{9D8B030D-6E8A-4147-A177-3AD203B41FA5}">
                      <a16:colId xmlns:a16="http://schemas.microsoft.com/office/drawing/2014/main" val="20003"/>
                    </a:ext>
                  </a:extLst>
                </a:gridCol>
              </a:tblGrid>
              <a:tr h="462225">
                <a:tc>
                  <a:txBody>
                    <a:bodyPr/>
                    <a:lstStyle/>
                    <a:p>
                      <a:r>
                        <a:rPr lang="en-US" sz="1400" dirty="0"/>
                        <a:t>For</a:t>
                      </a:r>
                      <a:r>
                        <a:rPr lang="en-US" sz="1400" baseline="0" dirty="0"/>
                        <a:t> marketplace operator</a:t>
                      </a:r>
                      <a:endParaRPr lang="ru-RU" sz="1400" dirty="0"/>
                    </a:p>
                  </a:txBody>
                  <a:tcPr marL="70713" marR="70713" marT="35356" marB="35356">
                    <a:solidFill>
                      <a:srgbClr val="7A1E08"/>
                    </a:solidFill>
                  </a:tcPr>
                </a:tc>
                <a:tc>
                  <a:txBody>
                    <a:bodyPr/>
                    <a:lstStyle/>
                    <a:p>
                      <a:r>
                        <a:rPr lang="en-US" sz="1400" b="1" i="0" dirty="0"/>
                        <a:t>For Hotels and short-term accommodation</a:t>
                      </a:r>
                      <a:endParaRPr lang="ru-RU" sz="1400" i="0" dirty="0"/>
                    </a:p>
                  </a:txBody>
                  <a:tcPr marL="70713" marR="70713" marT="35356" marB="35356">
                    <a:solidFill>
                      <a:srgbClr val="7A1E08"/>
                    </a:solidFill>
                  </a:tcPr>
                </a:tc>
                <a:tc>
                  <a:txBody>
                    <a:bodyPr/>
                    <a:lstStyle/>
                    <a:p>
                      <a:r>
                        <a:rPr lang="en-US" sz="1400" b="1" i="0" dirty="0"/>
                        <a:t>For long-term accommodation</a:t>
                      </a:r>
                      <a:endParaRPr lang="ru-RU" sz="1400" i="0" dirty="0"/>
                    </a:p>
                  </a:txBody>
                  <a:tcPr marL="70713" marR="70713" marT="35356" marB="35356">
                    <a:solidFill>
                      <a:srgbClr val="7A1E08"/>
                    </a:solidFill>
                  </a:tcPr>
                </a:tc>
                <a:tc>
                  <a:txBody>
                    <a:bodyPr/>
                    <a:lstStyle/>
                    <a:p>
                      <a:r>
                        <a:rPr lang="en-US" sz="1400" b="1" i="0" dirty="0"/>
                        <a:t>For  Guests and Tenants</a:t>
                      </a:r>
                      <a:endParaRPr lang="ru-RU" sz="1400" i="0" dirty="0"/>
                    </a:p>
                  </a:txBody>
                  <a:tcPr marL="70713" marR="70713" marT="35356" marB="35356">
                    <a:solidFill>
                      <a:srgbClr val="7A1E08"/>
                    </a:solidFill>
                  </a:tcPr>
                </a:tc>
                <a:extLst>
                  <a:ext uri="{0D108BD9-81ED-4DB2-BD59-A6C34878D82A}">
                    <a16:rowId xmlns:a16="http://schemas.microsoft.com/office/drawing/2014/main" val="10000"/>
                  </a:ext>
                </a:extLst>
              </a:tr>
              <a:tr h="3191255">
                <a:tc>
                  <a:txBody>
                    <a:bodyPr/>
                    <a:lstStyle/>
                    <a:p>
                      <a:pPr marL="0" algn="l" defTabSz="914400" rtl="0" eaLnBrk="1" latinLnBrk="0" hangingPunct="1"/>
                      <a:r>
                        <a:rPr lang="en-US" sz="1400" kern="1200" dirty="0">
                          <a:solidFill>
                            <a:schemeClr val="tx1"/>
                          </a:solidFill>
                          <a:latin typeface="Calibri" panose="020F0502020204030204" pitchFamily="34" charset="0"/>
                          <a:ea typeface="+mn-ea"/>
                          <a:cs typeface="Calibri" panose="020F0502020204030204" pitchFamily="34" charset="0"/>
                        </a:rPr>
                        <a:t>Profit generated through:</a:t>
                      </a:r>
                    </a:p>
                    <a:p>
                      <a:pPr marL="0" algn="l" defTabSz="914400" rtl="0" eaLnBrk="1" latinLnBrk="0" hangingPunct="1"/>
                      <a:endParaRPr lang="en-US" sz="140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r>
                        <a:rPr lang="en-US" sz="1400" kern="1200" dirty="0">
                          <a:solidFill>
                            <a:schemeClr val="tx1"/>
                          </a:solidFill>
                          <a:latin typeface="Calibri" panose="020F0502020204030204" pitchFamily="34" charset="0"/>
                          <a:ea typeface="+mn-ea"/>
                          <a:cs typeface="Calibri" panose="020F0502020204030204" pitchFamily="34" charset="0"/>
                        </a:rPr>
                        <a:t> - sales of electricity and water meters to landlords</a:t>
                      </a:r>
                    </a:p>
                    <a:p>
                      <a:pPr marL="0" algn="l" defTabSz="914400" rtl="0" eaLnBrk="1" latinLnBrk="0" hangingPunct="1"/>
                      <a:endParaRPr lang="en-US" sz="140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r>
                        <a:rPr lang="en-US" sz="1400" kern="1200" dirty="0">
                          <a:solidFill>
                            <a:schemeClr val="tx1"/>
                          </a:solidFill>
                          <a:latin typeface="Calibri" panose="020F0502020204030204" pitchFamily="34" charset="0"/>
                          <a:ea typeface="+mn-ea"/>
                          <a:cs typeface="Calibri" panose="020F0502020204030204" pitchFamily="34" charset="0"/>
                        </a:rPr>
                        <a:t> - provision of installation services and after sales support</a:t>
                      </a:r>
                    </a:p>
                    <a:p>
                      <a:pPr marL="0" algn="l" defTabSz="914400" rtl="0" eaLnBrk="1" latinLnBrk="0" hangingPunct="1"/>
                      <a:endParaRPr lang="en-US" sz="140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r>
                        <a:rPr lang="en-US" sz="1400" kern="1200" dirty="0">
                          <a:solidFill>
                            <a:schemeClr val="tx1"/>
                          </a:solidFill>
                          <a:latin typeface="Calibri" panose="020F0502020204030204" pitchFamily="34" charset="0"/>
                          <a:ea typeface="+mn-ea"/>
                          <a:cs typeface="Calibri" panose="020F0502020204030204" pitchFamily="34" charset="0"/>
                        </a:rPr>
                        <a:t> - commissions from transactions between tenants and landlords for sales/purchase of tokens for electricity and water</a:t>
                      </a:r>
                    </a:p>
                    <a:p>
                      <a:pPr marL="0" algn="l" defTabSz="914400" rtl="0" eaLnBrk="1" latinLnBrk="0" hangingPunct="1"/>
                      <a:endParaRPr lang="ru-RU" sz="1400" kern="1200" dirty="0">
                        <a:solidFill>
                          <a:schemeClr val="tx1"/>
                        </a:solidFill>
                        <a:latin typeface="Calibri" panose="020F0502020204030204" pitchFamily="34" charset="0"/>
                        <a:ea typeface="+mn-ea"/>
                        <a:cs typeface="Calibri" panose="020F0502020204030204" pitchFamily="34" charset="0"/>
                      </a:endParaRPr>
                    </a:p>
                  </a:txBody>
                  <a:tcPr marL="70713" marR="70713" marT="35356" marB="35356">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marL="0" algn="l" defTabSz="914400" rtl="0" eaLnBrk="1" latinLnBrk="0" hangingPunct="1">
                        <a:lnSpc>
                          <a:spcPct val="100000"/>
                        </a:lnSpc>
                      </a:pPr>
                      <a:r>
                        <a:rPr lang="en-US" sz="1400" kern="1200" dirty="0">
                          <a:solidFill>
                            <a:schemeClr val="tx1"/>
                          </a:solidFill>
                          <a:latin typeface="Calibri" panose="020F0502020204030204" pitchFamily="34" charset="0"/>
                          <a:ea typeface="+mn-ea"/>
                          <a:cs typeface="Calibri" panose="020F0502020204030204" pitchFamily="34" charset="0"/>
                        </a:rPr>
                        <a:t>Reduction of rental fees through removal of overestimated costs for electricity and water</a:t>
                      </a:r>
                    </a:p>
                    <a:p>
                      <a:pPr marL="0" algn="l" defTabSz="914400" rtl="0" eaLnBrk="1" latinLnBrk="0" hangingPunct="1">
                        <a:lnSpc>
                          <a:spcPct val="100000"/>
                        </a:lnSpc>
                      </a:pPr>
                      <a:endParaRPr lang="en-US" sz="140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lnSpc>
                          <a:spcPct val="100000"/>
                        </a:lnSpc>
                      </a:pPr>
                      <a:r>
                        <a:rPr lang="en-US" sz="1400" kern="1200" dirty="0">
                          <a:solidFill>
                            <a:schemeClr val="tx1"/>
                          </a:solidFill>
                          <a:latin typeface="Calibri" panose="020F0502020204030204" pitchFamily="34" charset="0"/>
                          <a:ea typeface="+mn-ea"/>
                          <a:cs typeface="Calibri" panose="020F0502020204030204" pitchFamily="34" charset="0"/>
                        </a:rPr>
                        <a:t>Avoidance of overconsumption and unnecessary </a:t>
                      </a:r>
                      <a:r>
                        <a:rPr lang="en-US" sz="1400" kern="1200" dirty="0" err="1">
                          <a:solidFill>
                            <a:schemeClr val="tx1"/>
                          </a:solidFill>
                          <a:latin typeface="Calibri" panose="020F0502020204030204" pitchFamily="34" charset="0"/>
                          <a:ea typeface="+mn-ea"/>
                          <a:cs typeface="Calibri" panose="020F0502020204030204" pitchFamily="34" charset="0"/>
                        </a:rPr>
                        <a:t>spendings</a:t>
                      </a:r>
                      <a:endParaRPr lang="en-US" sz="1400" kern="1200" dirty="0">
                        <a:solidFill>
                          <a:schemeClr val="tx1"/>
                        </a:solidFill>
                        <a:latin typeface="Calibri" panose="020F0502020204030204" pitchFamily="34" charset="0"/>
                        <a:ea typeface="+mn-ea"/>
                        <a:cs typeface="Calibri" panose="020F0502020204030204" pitchFamily="34" charset="0"/>
                      </a:endParaRPr>
                    </a:p>
                    <a:p>
                      <a:pPr marL="0" algn="l" defTabSz="914400" rtl="0" eaLnBrk="1" latinLnBrk="0" hangingPunct="1"/>
                      <a:endParaRPr lang="en-US" sz="1400" kern="1200" dirty="0">
                        <a:solidFill>
                          <a:schemeClr val="tx1"/>
                        </a:solidFill>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Increased sustainability in hotel industry</a:t>
                      </a:r>
                    </a:p>
                    <a:p>
                      <a:pPr marL="0" algn="l" defTabSz="914400" rtl="0" eaLnBrk="1" latinLnBrk="0" hangingPunct="1"/>
                      <a:endParaRPr lang="ru-RU" sz="1400" kern="1200" dirty="0">
                        <a:solidFill>
                          <a:schemeClr val="tx1"/>
                        </a:solidFill>
                        <a:latin typeface="Calibri" panose="020F0502020204030204" pitchFamily="34" charset="0"/>
                        <a:ea typeface="+mn-ea"/>
                        <a:cs typeface="Calibri" panose="020F0502020204030204" pitchFamily="34" charset="0"/>
                      </a:endParaRPr>
                    </a:p>
                  </a:txBody>
                  <a:tcPr marL="70713" marR="70713" marT="35356" marB="353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r>
                        <a:rPr lang="en-US" sz="1400" dirty="0"/>
                        <a:t>Rational management of utilities consumption</a:t>
                      </a:r>
                    </a:p>
                    <a:p>
                      <a:endParaRPr lang="en-US" sz="1400" dirty="0"/>
                    </a:p>
                    <a:p>
                      <a:r>
                        <a:rPr lang="en-US" sz="1400" kern="1200" dirty="0">
                          <a:solidFill>
                            <a:schemeClr val="dk1"/>
                          </a:solidFill>
                          <a:latin typeface="+mn-lt"/>
                          <a:ea typeface="+mn-ea"/>
                          <a:cs typeface="+mn-cs"/>
                        </a:rPr>
                        <a:t>No need to change the contracts with utility company from landlord to tenant</a:t>
                      </a:r>
                      <a:endParaRPr lang="ru-RU" sz="1400" kern="1200" dirty="0">
                        <a:solidFill>
                          <a:schemeClr val="dk1"/>
                        </a:solidFill>
                        <a:latin typeface="+mn-lt"/>
                        <a:ea typeface="+mn-ea"/>
                        <a:cs typeface="+mn-cs"/>
                      </a:endParaRPr>
                    </a:p>
                  </a:txBody>
                  <a:tcPr marL="70713" marR="70713" marT="35356" marB="35356">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r>
                        <a:rPr lang="en-US" sz="1400" dirty="0"/>
                        <a:t>Only consumed resources are paid</a:t>
                      </a:r>
                    </a:p>
                    <a:p>
                      <a:endParaRPr lang="en-US" sz="1400" dirty="0"/>
                    </a:p>
                    <a:p>
                      <a:r>
                        <a:rPr lang="en-US" sz="1400" dirty="0"/>
                        <a:t>Fair price without overestimations</a:t>
                      </a:r>
                    </a:p>
                    <a:p>
                      <a:endParaRPr lang="en-US" sz="1400" dirty="0"/>
                    </a:p>
                    <a:p>
                      <a:r>
                        <a:rPr lang="en-US" sz="1400" dirty="0"/>
                        <a:t>Transparent and safe payments</a:t>
                      </a:r>
                    </a:p>
                    <a:p>
                      <a:endParaRPr lang="ru-RU" sz="1400" dirty="0"/>
                    </a:p>
                  </a:txBody>
                  <a:tcPr marL="70713" marR="70713" marT="35356" marB="35356">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noFill/>
                  </a:tcPr>
                </a:tc>
                <a:extLst>
                  <a:ext uri="{0D108BD9-81ED-4DB2-BD59-A6C34878D82A}">
                    <a16:rowId xmlns:a16="http://schemas.microsoft.com/office/drawing/2014/main" val="10001"/>
                  </a:ext>
                </a:extLst>
              </a:tr>
            </a:tbl>
          </a:graphicData>
        </a:graphic>
      </p:graphicFrame>
      <p:sp>
        <p:nvSpPr>
          <p:cNvPr id="5" name="Прямоугольник 4">
            <a:extLst>
              <a:ext uri="{FF2B5EF4-FFF2-40B4-BE49-F238E27FC236}">
                <a16:creationId xmlns:a16="http://schemas.microsoft.com/office/drawing/2014/main" id="{90DC42F5-3128-4047-AE1F-D3F91047B562}"/>
              </a:ext>
            </a:extLst>
          </p:cNvPr>
          <p:cNvSpPr/>
          <p:nvPr/>
        </p:nvSpPr>
        <p:spPr>
          <a:xfrm>
            <a:off x="140042" y="246001"/>
            <a:ext cx="8888628" cy="520118"/>
          </a:xfrm>
          <a:prstGeom prst="rect">
            <a:avLst/>
          </a:prstGeom>
          <a:solidFill>
            <a:srgbClr val="7A1E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6" name="TextBox 5">
            <a:extLst>
              <a:ext uri="{FF2B5EF4-FFF2-40B4-BE49-F238E27FC236}">
                <a16:creationId xmlns:a16="http://schemas.microsoft.com/office/drawing/2014/main" id="{9915500E-95D2-4C88-8B73-B72EA1313C03}"/>
              </a:ext>
            </a:extLst>
          </p:cNvPr>
          <p:cNvSpPr txBox="1"/>
          <p:nvPr/>
        </p:nvSpPr>
        <p:spPr>
          <a:xfrm>
            <a:off x="2623504" y="246001"/>
            <a:ext cx="3653728" cy="954107"/>
          </a:xfrm>
          <a:prstGeom prst="rect">
            <a:avLst/>
          </a:prstGeom>
          <a:noFill/>
        </p:spPr>
        <p:txBody>
          <a:bodyPr wrap="square" rtlCol="0" anchor="t">
            <a:spAutoFit/>
          </a:bodyPr>
          <a:lstStyle/>
          <a:p>
            <a:pPr algn="ctr"/>
            <a:r>
              <a:rPr lang="en-US" sz="2800" b="1" dirty="0">
                <a:solidFill>
                  <a:schemeClr val="bg1"/>
                </a:solidFill>
                <a:latin typeface="Bahnschrift SemiLight" panose="020B0502040204020203" pitchFamily="34" charset="0"/>
                <a:ea typeface="Cambria" panose="02040503050406030204" pitchFamily="18" charset="0"/>
              </a:rPr>
              <a:t>Commercial Value</a:t>
            </a:r>
            <a:endParaRPr lang="ru-MD" sz="2800" b="1" dirty="0">
              <a:solidFill>
                <a:schemeClr val="bg1"/>
              </a:solidFill>
              <a:latin typeface="Bahnschrift SemiLight" panose="020B0502040204020203" pitchFamily="34" charset="0"/>
              <a:ea typeface="Cambria" panose="02040503050406030204" pitchFamily="18" charset="0"/>
            </a:endParaRPr>
          </a:p>
          <a:p>
            <a:pPr algn="ctr"/>
            <a:endParaRPr lang="ru-MD" sz="2800" dirty="0">
              <a:solidFill>
                <a:schemeClr val="bg1"/>
              </a:solidFill>
            </a:endParaRPr>
          </a:p>
        </p:txBody>
      </p:sp>
      <p:sp>
        <p:nvSpPr>
          <p:cNvPr id="8" name="Прямоугольник 7">
            <a:extLst>
              <a:ext uri="{FF2B5EF4-FFF2-40B4-BE49-F238E27FC236}">
                <a16:creationId xmlns:a16="http://schemas.microsoft.com/office/drawing/2014/main" id="{B9DC479E-F586-4F26-8B72-B8C0C8C7DC63}"/>
              </a:ext>
            </a:extLst>
          </p:cNvPr>
          <p:cNvSpPr/>
          <p:nvPr/>
        </p:nvSpPr>
        <p:spPr>
          <a:xfrm>
            <a:off x="6178378" y="6513367"/>
            <a:ext cx="1864955"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about ADD </a:t>
            </a:r>
            <a:r>
              <a:rPr lang="en-US" sz="1400" dirty="0" err="1">
                <a:latin typeface="Bahnschrift Light" panose="020B0502040204020203" pitchFamily="34" charset="0"/>
              </a:rPr>
              <a:t>Grup</a:t>
            </a:r>
            <a:endParaRPr lang="ru-MD" sz="1400" dirty="0">
              <a:latin typeface="Bahnschrift Light" panose="020B0502040204020203" pitchFamily="34" charset="0"/>
            </a:endParaRPr>
          </a:p>
        </p:txBody>
      </p:sp>
      <p:cxnSp>
        <p:nvCxnSpPr>
          <p:cNvPr id="9" name="Прямая со стрелкой 8">
            <a:extLst>
              <a:ext uri="{FF2B5EF4-FFF2-40B4-BE49-F238E27FC236}">
                <a16:creationId xmlns:a16="http://schemas.microsoft.com/office/drawing/2014/main" id="{712087F1-7CB2-4AD3-8777-CEC1781FC25E}"/>
              </a:ext>
            </a:extLst>
          </p:cNvPr>
          <p:cNvCxnSpPr>
            <a:cxnSpLocks/>
          </p:cNvCxnSpPr>
          <p:nvPr/>
        </p:nvCxnSpPr>
        <p:spPr>
          <a:xfrm>
            <a:off x="8099380"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Овал 10">
            <a:extLst>
              <a:ext uri="{FF2B5EF4-FFF2-40B4-BE49-F238E27FC236}">
                <a16:creationId xmlns:a16="http://schemas.microsoft.com/office/drawing/2014/main" id="{E4149BE3-7F1B-4A3D-B9F3-8B995D5FCE5E}"/>
              </a:ext>
            </a:extLst>
          </p:cNvPr>
          <p:cNvSpPr/>
          <p:nvPr/>
        </p:nvSpPr>
        <p:spPr>
          <a:xfrm>
            <a:off x="8559149" y="6433329"/>
            <a:ext cx="480343" cy="404457"/>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12</a:t>
            </a:r>
            <a:endParaRPr lang="ru-MD" sz="1200" dirty="0"/>
          </a:p>
        </p:txBody>
      </p:sp>
    </p:spTree>
    <p:extLst>
      <p:ext uri="{BB962C8B-B14F-4D97-AF65-F5344CB8AC3E}">
        <p14:creationId xmlns:p14="http://schemas.microsoft.com/office/powerpoint/2010/main" val="2619537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a:extLst>
              <a:ext uri="{FF2B5EF4-FFF2-40B4-BE49-F238E27FC236}">
                <a16:creationId xmlns:a16="http://schemas.microsoft.com/office/drawing/2014/main" id="{D2EA91A0-0E49-4CCD-8853-604C3E32C63B}"/>
              </a:ext>
            </a:extLst>
          </p:cNvPr>
          <p:cNvSpPr>
            <a:spLocks noGrp="1"/>
          </p:cNvSpPr>
          <p:nvPr>
            <p:ph type="title"/>
          </p:nvPr>
        </p:nvSpPr>
        <p:spPr>
          <a:xfrm>
            <a:off x="4772282" y="-287763"/>
            <a:ext cx="7886700" cy="1325563"/>
          </a:xfrm>
        </p:spPr>
        <p:txBody>
          <a:bodyPr>
            <a:normAutofit/>
          </a:bodyPr>
          <a:lstStyle/>
          <a:p>
            <a:r>
              <a:rPr lang="ru-RU" sz="2400" b="1" dirty="0">
                <a:latin typeface="Bahnschrift Light" panose="020B0502040204020203" pitchFamily="34" charset="0"/>
                <a:ea typeface="Cambria" panose="02040503050406030204" pitchFamily="18" charset="0"/>
              </a:rPr>
              <a:t>   </a:t>
            </a:r>
            <a:r>
              <a:rPr lang="en-US" sz="2000" dirty="0" err="1">
                <a:latin typeface="Bahnschrift Light" panose="020B0502040204020203" pitchFamily="34" charset="0"/>
                <a:ea typeface="Cambria" panose="02040503050406030204" pitchFamily="18" charset="0"/>
              </a:rPr>
              <a:t>Adderra</a:t>
            </a:r>
            <a:r>
              <a:rPr lang="en-US" sz="2000" dirty="0">
                <a:latin typeface="Bahnschrift Light" panose="020B0502040204020203" pitchFamily="34" charset="0"/>
                <a:ea typeface="Cambria" panose="02040503050406030204" pitchFamily="18" charset="0"/>
              </a:rPr>
              <a:t> is the project of</a:t>
            </a:r>
            <a:endParaRPr lang="ru-MD" sz="2400" dirty="0">
              <a:latin typeface="Bahnschrift Light" panose="020B0502040204020203" pitchFamily="34" charset="0"/>
              <a:ea typeface="Cambria" panose="02040503050406030204" pitchFamily="18" charset="0"/>
            </a:endParaRPr>
          </a:p>
        </p:txBody>
      </p:sp>
      <p:sp>
        <p:nvSpPr>
          <p:cNvPr id="6" name="Прямоугольник: скругленные углы 5">
            <a:extLst>
              <a:ext uri="{FF2B5EF4-FFF2-40B4-BE49-F238E27FC236}">
                <a16:creationId xmlns:a16="http://schemas.microsoft.com/office/drawing/2014/main" id="{CC4328D2-AB2B-40DC-BF54-C4BD47300730}"/>
              </a:ext>
            </a:extLst>
          </p:cNvPr>
          <p:cNvSpPr/>
          <p:nvPr/>
        </p:nvSpPr>
        <p:spPr>
          <a:xfrm>
            <a:off x="3801953" y="981378"/>
            <a:ext cx="2042983" cy="1111930"/>
          </a:xfrm>
          <a:prstGeom prst="roundRect">
            <a:avLst/>
          </a:prstGeom>
          <a:ln>
            <a:solidFill>
              <a:srgbClr val="8E080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Bahnschrift Light" panose="020B0502040204020203" pitchFamily="34" charset="0"/>
              </a:rPr>
              <a:t>High-tech company with more than 29 years of global success</a:t>
            </a:r>
            <a:endParaRPr lang="ru-MD" sz="1200" dirty="0">
              <a:latin typeface="Bahnschrift Light" panose="020B0502040204020203" pitchFamily="34" charset="0"/>
            </a:endParaRPr>
          </a:p>
        </p:txBody>
      </p:sp>
      <p:pic>
        <p:nvPicPr>
          <p:cNvPr id="3" name="Рисунок 2">
            <a:extLst>
              <a:ext uri="{FF2B5EF4-FFF2-40B4-BE49-F238E27FC236}">
                <a16:creationId xmlns:a16="http://schemas.microsoft.com/office/drawing/2014/main" id="{E369A333-4BF6-4705-AAB2-3A5AFEB7617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36000"/>
                    </a14:imgEffect>
                  </a14:imgLayer>
                </a14:imgProps>
              </a:ext>
              <a:ext uri="{28A0092B-C50C-407E-A947-70E740481C1C}">
                <a14:useLocalDpi xmlns:a14="http://schemas.microsoft.com/office/drawing/2010/main" val="0"/>
              </a:ext>
            </a:extLst>
          </a:blip>
          <a:stretch>
            <a:fillRect/>
          </a:stretch>
        </p:blipFill>
        <p:spPr>
          <a:xfrm>
            <a:off x="138521" y="621283"/>
            <a:ext cx="3612123" cy="5878553"/>
          </a:xfrm>
          <a:prstGeom prst="rect">
            <a:avLst/>
          </a:prstGeom>
        </p:spPr>
      </p:pic>
      <p:sp>
        <p:nvSpPr>
          <p:cNvPr id="9" name="Овал 8">
            <a:extLst>
              <a:ext uri="{FF2B5EF4-FFF2-40B4-BE49-F238E27FC236}">
                <a16:creationId xmlns:a16="http://schemas.microsoft.com/office/drawing/2014/main" id="{5DBF2D41-8CB0-4C61-A2E4-2E313CF9175D}"/>
              </a:ext>
            </a:extLst>
          </p:cNvPr>
          <p:cNvSpPr/>
          <p:nvPr/>
        </p:nvSpPr>
        <p:spPr>
          <a:xfrm>
            <a:off x="1791756" y="629992"/>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dirty="0"/>
          </a:p>
        </p:txBody>
      </p:sp>
      <p:sp>
        <p:nvSpPr>
          <p:cNvPr id="24" name="Овал 23">
            <a:extLst>
              <a:ext uri="{FF2B5EF4-FFF2-40B4-BE49-F238E27FC236}">
                <a16:creationId xmlns:a16="http://schemas.microsoft.com/office/drawing/2014/main" id="{1E0C5695-02F6-4294-9ABC-3143ADC5C39D}"/>
              </a:ext>
            </a:extLst>
          </p:cNvPr>
          <p:cNvSpPr/>
          <p:nvPr/>
        </p:nvSpPr>
        <p:spPr>
          <a:xfrm>
            <a:off x="1784677" y="1480508"/>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25" name="Овал 24">
            <a:extLst>
              <a:ext uri="{FF2B5EF4-FFF2-40B4-BE49-F238E27FC236}">
                <a16:creationId xmlns:a16="http://schemas.microsoft.com/office/drawing/2014/main" id="{82FB8AEC-EC64-44B8-A76F-E33C61FEC49C}"/>
              </a:ext>
            </a:extLst>
          </p:cNvPr>
          <p:cNvSpPr/>
          <p:nvPr/>
        </p:nvSpPr>
        <p:spPr>
          <a:xfrm>
            <a:off x="1793387" y="2333992"/>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26" name="Овал 25">
            <a:extLst>
              <a:ext uri="{FF2B5EF4-FFF2-40B4-BE49-F238E27FC236}">
                <a16:creationId xmlns:a16="http://schemas.microsoft.com/office/drawing/2014/main" id="{72EACFA6-8187-4589-A1CE-549C1ED83164}"/>
              </a:ext>
            </a:extLst>
          </p:cNvPr>
          <p:cNvSpPr/>
          <p:nvPr/>
        </p:nvSpPr>
        <p:spPr>
          <a:xfrm>
            <a:off x="1793389" y="3187479"/>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27" name="Овал 26">
            <a:extLst>
              <a:ext uri="{FF2B5EF4-FFF2-40B4-BE49-F238E27FC236}">
                <a16:creationId xmlns:a16="http://schemas.microsoft.com/office/drawing/2014/main" id="{1BBA07B9-1503-44C5-B948-240CA9A455B3}"/>
              </a:ext>
            </a:extLst>
          </p:cNvPr>
          <p:cNvSpPr/>
          <p:nvPr/>
        </p:nvSpPr>
        <p:spPr>
          <a:xfrm>
            <a:off x="1793385" y="4038846"/>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28" name="Овал 27">
            <a:extLst>
              <a:ext uri="{FF2B5EF4-FFF2-40B4-BE49-F238E27FC236}">
                <a16:creationId xmlns:a16="http://schemas.microsoft.com/office/drawing/2014/main" id="{C15707E6-586D-462D-9864-19E1679E2B48}"/>
              </a:ext>
            </a:extLst>
          </p:cNvPr>
          <p:cNvSpPr/>
          <p:nvPr/>
        </p:nvSpPr>
        <p:spPr>
          <a:xfrm>
            <a:off x="1793388" y="4898919"/>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29" name="Овал 28">
            <a:extLst>
              <a:ext uri="{FF2B5EF4-FFF2-40B4-BE49-F238E27FC236}">
                <a16:creationId xmlns:a16="http://schemas.microsoft.com/office/drawing/2014/main" id="{3792FC9E-3D6D-4C48-8E88-F7A02657208A}"/>
              </a:ext>
            </a:extLst>
          </p:cNvPr>
          <p:cNvSpPr/>
          <p:nvPr/>
        </p:nvSpPr>
        <p:spPr>
          <a:xfrm>
            <a:off x="1793384" y="5758989"/>
            <a:ext cx="184028" cy="182848"/>
          </a:xfrm>
          <a:prstGeom prst="ellipse">
            <a:avLst/>
          </a:prstGeom>
          <a:solidFill>
            <a:srgbClr val="982506"/>
          </a:solidFill>
          <a:ln>
            <a:solidFill>
              <a:srgbClr val="9825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30" name="Прямоугольник 29">
            <a:extLst>
              <a:ext uri="{FF2B5EF4-FFF2-40B4-BE49-F238E27FC236}">
                <a16:creationId xmlns:a16="http://schemas.microsoft.com/office/drawing/2014/main" id="{E2217BFC-C24F-4F25-9AA4-4E963865B985}"/>
              </a:ext>
            </a:extLst>
          </p:cNvPr>
          <p:cNvSpPr/>
          <p:nvPr/>
        </p:nvSpPr>
        <p:spPr>
          <a:xfrm>
            <a:off x="6621414" y="6474238"/>
            <a:ext cx="1627440" cy="244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latin typeface="Bahnschrift Light" panose="020B0502040204020203" pitchFamily="34" charset="0"/>
              </a:rPr>
              <a:t>See our products</a:t>
            </a:r>
            <a:endParaRPr lang="ru-MD" sz="1400" dirty="0">
              <a:solidFill>
                <a:schemeClr val="tx1">
                  <a:lumMod val="85000"/>
                  <a:lumOff val="15000"/>
                </a:schemeClr>
              </a:solidFill>
              <a:latin typeface="Bahnschrift Light" panose="020B0502040204020203" pitchFamily="34" charset="0"/>
            </a:endParaRPr>
          </a:p>
        </p:txBody>
      </p:sp>
      <p:cxnSp>
        <p:nvCxnSpPr>
          <p:cNvPr id="31" name="Прямая со стрелкой 30">
            <a:extLst>
              <a:ext uri="{FF2B5EF4-FFF2-40B4-BE49-F238E27FC236}">
                <a16:creationId xmlns:a16="http://schemas.microsoft.com/office/drawing/2014/main" id="{80704DAA-3EE6-4463-8314-7F39502DA5DE}"/>
              </a:ext>
            </a:extLst>
          </p:cNvPr>
          <p:cNvCxnSpPr>
            <a:cxnSpLocks/>
          </p:cNvCxnSpPr>
          <p:nvPr/>
        </p:nvCxnSpPr>
        <p:spPr>
          <a:xfrm>
            <a:off x="8161607" y="6622071"/>
            <a:ext cx="414868" cy="0"/>
          </a:xfrm>
          <a:prstGeom prst="straightConnector1">
            <a:avLst/>
          </a:prstGeom>
          <a:ln w="12700">
            <a:solidFill>
              <a:srgbClr val="A82918"/>
            </a:solidFill>
            <a:tailEnd type="triangle"/>
          </a:ln>
        </p:spPr>
        <p:style>
          <a:lnRef idx="1">
            <a:schemeClr val="accent1"/>
          </a:lnRef>
          <a:fillRef idx="0">
            <a:schemeClr val="accent1"/>
          </a:fillRef>
          <a:effectRef idx="0">
            <a:schemeClr val="accent1"/>
          </a:effectRef>
          <a:fontRef idx="minor">
            <a:schemeClr val="tx1"/>
          </a:fontRef>
        </p:style>
      </p:cxnSp>
      <p:sp>
        <p:nvSpPr>
          <p:cNvPr id="32" name="Овал 31">
            <a:extLst>
              <a:ext uri="{FF2B5EF4-FFF2-40B4-BE49-F238E27FC236}">
                <a16:creationId xmlns:a16="http://schemas.microsoft.com/office/drawing/2014/main" id="{FD0BCBB6-60A7-4708-8CB7-39D76EEC6E78}"/>
              </a:ext>
            </a:extLst>
          </p:cNvPr>
          <p:cNvSpPr/>
          <p:nvPr/>
        </p:nvSpPr>
        <p:spPr>
          <a:xfrm>
            <a:off x="8618612" y="6344053"/>
            <a:ext cx="477794" cy="481912"/>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dirty="0"/>
              <a:t>13</a:t>
            </a:r>
            <a:endParaRPr lang="ru-MD" sz="1100" dirty="0"/>
          </a:p>
        </p:txBody>
      </p:sp>
      <p:sp>
        <p:nvSpPr>
          <p:cNvPr id="33" name="TextBox 32">
            <a:extLst>
              <a:ext uri="{FF2B5EF4-FFF2-40B4-BE49-F238E27FC236}">
                <a16:creationId xmlns:a16="http://schemas.microsoft.com/office/drawing/2014/main" id="{76A1C1A6-9B71-4C66-86DE-68B6639879C0}"/>
              </a:ext>
            </a:extLst>
          </p:cNvPr>
          <p:cNvSpPr txBox="1"/>
          <p:nvPr/>
        </p:nvSpPr>
        <p:spPr>
          <a:xfrm>
            <a:off x="7461968" y="827512"/>
            <a:ext cx="2051221" cy="338554"/>
          </a:xfrm>
          <a:prstGeom prst="rect">
            <a:avLst/>
          </a:prstGeom>
          <a:noFill/>
        </p:spPr>
        <p:txBody>
          <a:bodyPr wrap="square" rtlCol="0">
            <a:spAutoFit/>
          </a:bodyPr>
          <a:lstStyle/>
          <a:p>
            <a:r>
              <a:rPr lang="en-US" sz="1600" dirty="0">
                <a:latin typeface="Bahnschrift Light" panose="020B0502040204020203" pitchFamily="34" charset="0"/>
                <a:cs typeface="Mongolian Baiti" panose="03000500000000000000" pitchFamily="66" charset="0"/>
              </a:rPr>
              <a:t>About ADD </a:t>
            </a:r>
            <a:r>
              <a:rPr lang="en-US" sz="1600" dirty="0" err="1">
                <a:latin typeface="Bahnschrift Light" panose="020B0502040204020203" pitchFamily="34" charset="0"/>
                <a:cs typeface="Mongolian Baiti" panose="03000500000000000000" pitchFamily="66" charset="0"/>
              </a:rPr>
              <a:t>Grup</a:t>
            </a:r>
            <a:endParaRPr lang="ru-MD" sz="1600" dirty="0">
              <a:latin typeface="Bahnschrift Light" panose="020B0502040204020203" pitchFamily="34" charset="0"/>
              <a:cs typeface="Mongolian Baiti" panose="03000500000000000000" pitchFamily="66" charset="0"/>
            </a:endParaRPr>
          </a:p>
        </p:txBody>
      </p:sp>
      <p:graphicFrame>
        <p:nvGraphicFramePr>
          <p:cNvPr id="4" name="Диаграмма 3">
            <a:extLst>
              <a:ext uri="{FF2B5EF4-FFF2-40B4-BE49-F238E27FC236}">
                <a16:creationId xmlns:a16="http://schemas.microsoft.com/office/drawing/2014/main" id="{8BF3C7B9-2FBD-4DCA-B752-6F04F28E952B}"/>
              </a:ext>
            </a:extLst>
          </p:cNvPr>
          <p:cNvGraphicFramePr>
            <a:graphicFrameLocks/>
          </p:cNvGraphicFramePr>
          <p:nvPr>
            <p:extLst>
              <p:ext uri="{D42A27DB-BD31-4B8C-83A1-F6EECF244321}">
                <p14:modId xmlns:p14="http://schemas.microsoft.com/office/powerpoint/2010/main" val="984496735"/>
              </p:ext>
            </p:extLst>
          </p:nvPr>
        </p:nvGraphicFramePr>
        <p:xfrm>
          <a:off x="3592917" y="3174429"/>
          <a:ext cx="5029200" cy="3062288"/>
        </p:xfrm>
        <a:graphic>
          <a:graphicData uri="http://schemas.openxmlformats.org/drawingml/2006/chart">
            <c:chart xmlns:c="http://schemas.openxmlformats.org/drawingml/2006/chart" xmlns:r="http://schemas.openxmlformats.org/officeDocument/2006/relationships" r:id="rId4"/>
          </a:graphicData>
        </a:graphic>
      </p:graphicFrame>
      <p:sp>
        <p:nvSpPr>
          <p:cNvPr id="7" name="Прямоугольник: скругленные углы 6">
            <a:extLst>
              <a:ext uri="{FF2B5EF4-FFF2-40B4-BE49-F238E27FC236}">
                <a16:creationId xmlns:a16="http://schemas.microsoft.com/office/drawing/2014/main" id="{3AE9E8E4-4C25-4622-9C45-77CE18FF2604}"/>
              </a:ext>
            </a:extLst>
          </p:cNvPr>
          <p:cNvSpPr/>
          <p:nvPr/>
        </p:nvSpPr>
        <p:spPr>
          <a:xfrm>
            <a:off x="5254238" y="1779539"/>
            <a:ext cx="2042982" cy="1111930"/>
          </a:xfrm>
          <a:prstGeom prst="roundRect">
            <a:avLst/>
          </a:prstGeom>
          <a:ln>
            <a:solidFill>
              <a:srgbClr val="8E080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Bahnschrift Light" panose="020B0502040204020203" pitchFamily="34" charset="0"/>
              </a:rPr>
              <a:t>Projects in more than 30 countries worldwide</a:t>
            </a:r>
            <a:endParaRPr lang="ru-MD" sz="1200" dirty="0">
              <a:latin typeface="Bahnschrift Light" panose="020B0502040204020203" pitchFamily="34" charset="0"/>
            </a:endParaRPr>
          </a:p>
        </p:txBody>
      </p:sp>
      <p:sp>
        <p:nvSpPr>
          <p:cNvPr id="8" name="Прямоугольник: скругленные углы 7">
            <a:extLst>
              <a:ext uri="{FF2B5EF4-FFF2-40B4-BE49-F238E27FC236}">
                <a16:creationId xmlns:a16="http://schemas.microsoft.com/office/drawing/2014/main" id="{FD72E666-09D8-4E78-9921-4083D94A2FE3}"/>
              </a:ext>
            </a:extLst>
          </p:cNvPr>
          <p:cNvSpPr/>
          <p:nvPr/>
        </p:nvSpPr>
        <p:spPr>
          <a:xfrm>
            <a:off x="6985688" y="2448630"/>
            <a:ext cx="2042982" cy="1111930"/>
          </a:xfrm>
          <a:prstGeom prst="roundRect">
            <a:avLst/>
          </a:prstGeom>
          <a:ln>
            <a:solidFill>
              <a:srgbClr val="8E0808"/>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200" dirty="0">
                <a:latin typeface="Bahnschrift Light" panose="020B0502040204020203" pitchFamily="34" charset="0"/>
              </a:rPr>
              <a:t>Manufacturing facilities with up-to-date equipment from the best manufactures in the world</a:t>
            </a:r>
            <a:endParaRPr lang="ru-MD" sz="1200" dirty="0">
              <a:latin typeface="Bahnschrift Light" panose="020B0502040204020203" pitchFamily="34" charset="0"/>
            </a:endParaRPr>
          </a:p>
        </p:txBody>
      </p:sp>
      <p:pic>
        <p:nvPicPr>
          <p:cNvPr id="10" name="Рисунок 9">
            <a:extLst>
              <a:ext uri="{FF2B5EF4-FFF2-40B4-BE49-F238E27FC236}">
                <a16:creationId xmlns:a16="http://schemas.microsoft.com/office/drawing/2014/main" id="{05EDFBBE-0773-4E8D-A906-7DCBF561A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1886" y="65904"/>
            <a:ext cx="1055477" cy="603130"/>
          </a:xfrm>
          <a:prstGeom prst="rect">
            <a:avLst/>
          </a:prstGeom>
        </p:spPr>
      </p:pic>
      <p:sp>
        <p:nvSpPr>
          <p:cNvPr id="11" name="Прямоугольник 10">
            <a:extLst>
              <a:ext uri="{FF2B5EF4-FFF2-40B4-BE49-F238E27FC236}">
                <a16:creationId xmlns:a16="http://schemas.microsoft.com/office/drawing/2014/main" id="{F340C92A-E1B7-47D7-91FD-6F56FA0BFD5D}"/>
              </a:ext>
            </a:extLst>
          </p:cNvPr>
          <p:cNvSpPr/>
          <p:nvPr/>
        </p:nvSpPr>
        <p:spPr>
          <a:xfrm>
            <a:off x="2156003" y="812840"/>
            <a:ext cx="1436914"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sz="900" dirty="0">
                <a:latin typeface="Bahnschrift Light" panose="020B0502040204020203" pitchFamily="34" charset="0"/>
              </a:rPr>
              <a:t>Certification of Ultrasonic Smart Water Meter</a:t>
            </a:r>
            <a:endParaRPr lang="ru-MD" sz="900" dirty="0">
              <a:latin typeface="Bahnschrift Light" panose="020B0502040204020203" pitchFamily="34" charset="0"/>
            </a:endParaRPr>
          </a:p>
        </p:txBody>
      </p:sp>
      <p:sp>
        <p:nvSpPr>
          <p:cNvPr id="22" name="Прямоугольник 21">
            <a:extLst>
              <a:ext uri="{FF2B5EF4-FFF2-40B4-BE49-F238E27FC236}">
                <a16:creationId xmlns:a16="http://schemas.microsoft.com/office/drawing/2014/main" id="{7EF63F64-2D4E-4441-99B1-6E03885A2077}"/>
              </a:ext>
            </a:extLst>
          </p:cNvPr>
          <p:cNvSpPr/>
          <p:nvPr/>
        </p:nvSpPr>
        <p:spPr>
          <a:xfrm>
            <a:off x="140907" y="1666260"/>
            <a:ext cx="1436914"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gn="r"/>
            <a:r>
              <a:rPr lang="en-US" sz="900" dirty="0">
                <a:latin typeface="Bahnschrift Light" panose="020B0502040204020203" pitchFamily="34" charset="0"/>
              </a:rPr>
              <a:t>Hybrid Solution</a:t>
            </a:r>
            <a:endParaRPr lang="ru-MD" sz="900" dirty="0">
              <a:latin typeface="Bahnschrift Light" panose="020B0502040204020203" pitchFamily="34" charset="0"/>
            </a:endParaRPr>
          </a:p>
        </p:txBody>
      </p:sp>
      <p:sp>
        <p:nvSpPr>
          <p:cNvPr id="23" name="Прямоугольник 22">
            <a:extLst>
              <a:ext uri="{FF2B5EF4-FFF2-40B4-BE49-F238E27FC236}">
                <a16:creationId xmlns:a16="http://schemas.microsoft.com/office/drawing/2014/main" id="{42FE72CE-FE33-487A-9207-8DFA9DF43B75}"/>
              </a:ext>
            </a:extLst>
          </p:cNvPr>
          <p:cNvSpPr/>
          <p:nvPr/>
        </p:nvSpPr>
        <p:spPr>
          <a:xfrm>
            <a:off x="2138585" y="2499484"/>
            <a:ext cx="1436914"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sz="900" dirty="0">
                <a:latin typeface="Bahnschrift Light" panose="020B0502040204020203" pitchFamily="34" charset="0"/>
              </a:rPr>
              <a:t>Universal hardware platform supporting FSK, S-FSK, PRIME, G3</a:t>
            </a:r>
            <a:endParaRPr lang="ru-MD" sz="900" dirty="0">
              <a:latin typeface="Bahnschrift Light" panose="020B0502040204020203" pitchFamily="34" charset="0"/>
            </a:endParaRPr>
          </a:p>
        </p:txBody>
      </p:sp>
      <p:sp>
        <p:nvSpPr>
          <p:cNvPr id="34" name="Прямоугольник 33">
            <a:extLst>
              <a:ext uri="{FF2B5EF4-FFF2-40B4-BE49-F238E27FC236}">
                <a16:creationId xmlns:a16="http://schemas.microsoft.com/office/drawing/2014/main" id="{B2188AFE-B9AA-4B82-BE27-B8B802D6D96A}"/>
              </a:ext>
            </a:extLst>
          </p:cNvPr>
          <p:cNvSpPr/>
          <p:nvPr/>
        </p:nvSpPr>
        <p:spPr>
          <a:xfrm>
            <a:off x="2138585" y="4220964"/>
            <a:ext cx="1571266"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sz="900" dirty="0">
                <a:latin typeface="Bahnschrift Light" panose="020B0502040204020203" pitchFamily="34" charset="0"/>
              </a:rPr>
              <a:t>First License agreement for manufacturing of meters based on ADDAX technology launch of split pole mounted meter </a:t>
            </a:r>
            <a:endParaRPr lang="ru-MD" sz="900" dirty="0">
              <a:latin typeface="Bahnschrift Light" panose="020B0502040204020203" pitchFamily="34" charset="0"/>
            </a:endParaRPr>
          </a:p>
        </p:txBody>
      </p:sp>
      <p:sp>
        <p:nvSpPr>
          <p:cNvPr id="35" name="Прямоугольник 34">
            <a:extLst>
              <a:ext uri="{FF2B5EF4-FFF2-40B4-BE49-F238E27FC236}">
                <a16:creationId xmlns:a16="http://schemas.microsoft.com/office/drawing/2014/main" id="{9756FD74-8BC2-4B96-8E58-1BE53F6F040B}"/>
              </a:ext>
            </a:extLst>
          </p:cNvPr>
          <p:cNvSpPr/>
          <p:nvPr/>
        </p:nvSpPr>
        <p:spPr>
          <a:xfrm>
            <a:off x="165039" y="3370327"/>
            <a:ext cx="1436914"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gn="r"/>
            <a:r>
              <a:rPr lang="en-US" sz="900" dirty="0">
                <a:latin typeface="Bahnschrift Light" panose="020B0502040204020203" pitchFamily="34" charset="0"/>
              </a:rPr>
              <a:t>Certification of meters based on PRIME specification</a:t>
            </a:r>
            <a:endParaRPr lang="ru-MD" sz="900" dirty="0">
              <a:latin typeface="Bahnschrift Light" panose="020B0502040204020203" pitchFamily="34" charset="0"/>
            </a:endParaRPr>
          </a:p>
        </p:txBody>
      </p:sp>
      <p:sp>
        <p:nvSpPr>
          <p:cNvPr id="36" name="Прямоугольник 35">
            <a:extLst>
              <a:ext uri="{FF2B5EF4-FFF2-40B4-BE49-F238E27FC236}">
                <a16:creationId xmlns:a16="http://schemas.microsoft.com/office/drawing/2014/main" id="{F7A09A0D-7FC1-4E13-A0DC-1D32DF27D730}"/>
              </a:ext>
            </a:extLst>
          </p:cNvPr>
          <p:cNvSpPr/>
          <p:nvPr/>
        </p:nvSpPr>
        <p:spPr>
          <a:xfrm>
            <a:off x="140907" y="5074394"/>
            <a:ext cx="1436914"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pPr algn="r"/>
            <a:r>
              <a:rPr lang="en-US" sz="900" dirty="0">
                <a:latin typeface="Bahnschrift Light" panose="020B0502040204020203" pitchFamily="34" charset="0"/>
              </a:rPr>
              <a:t>Start of development of smart digital meters with integrated PLC modem, relays and two-way communication </a:t>
            </a:r>
            <a:endParaRPr lang="ru-MD" sz="900" dirty="0">
              <a:latin typeface="Bahnschrift Light" panose="020B0502040204020203" pitchFamily="34" charset="0"/>
            </a:endParaRPr>
          </a:p>
        </p:txBody>
      </p:sp>
      <p:sp>
        <p:nvSpPr>
          <p:cNvPr id="37" name="Прямоугольник 36">
            <a:extLst>
              <a:ext uri="{FF2B5EF4-FFF2-40B4-BE49-F238E27FC236}">
                <a16:creationId xmlns:a16="http://schemas.microsoft.com/office/drawing/2014/main" id="{D0E5EF7D-5E05-4089-8638-11506C615244}"/>
              </a:ext>
            </a:extLst>
          </p:cNvPr>
          <p:cNvSpPr/>
          <p:nvPr/>
        </p:nvSpPr>
        <p:spPr>
          <a:xfrm>
            <a:off x="2174739" y="5941837"/>
            <a:ext cx="1436914" cy="477283"/>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t"/>
          <a:lstStyle/>
          <a:p>
            <a:r>
              <a:rPr lang="en-US" sz="900" dirty="0">
                <a:latin typeface="Bahnschrift Light" panose="020B0502040204020203" pitchFamily="34" charset="0"/>
              </a:rPr>
              <a:t>Date of incorporation</a:t>
            </a:r>
            <a:endParaRPr lang="ru-MD" sz="900" dirty="0">
              <a:latin typeface="Bahnschrift Light" panose="020B0502040204020203" pitchFamily="34" charset="0"/>
            </a:endParaRPr>
          </a:p>
        </p:txBody>
      </p:sp>
      <p:pic>
        <p:nvPicPr>
          <p:cNvPr id="14" name="Рисунок 13" descr="Воспроизвести">
            <a:extLst>
              <a:ext uri="{FF2B5EF4-FFF2-40B4-BE49-F238E27FC236}">
                <a16:creationId xmlns:a16="http://schemas.microsoft.com/office/drawing/2014/main" id="{FD9E6131-75BE-4F2B-8034-5DDB9FC6FE0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972060" y="4003032"/>
            <a:ext cx="254480" cy="254480"/>
          </a:xfrm>
          <a:prstGeom prst="rect">
            <a:avLst/>
          </a:prstGeom>
        </p:spPr>
      </p:pic>
      <p:pic>
        <p:nvPicPr>
          <p:cNvPr id="38" name="Рисунок 37" descr="Воспроизвести">
            <a:extLst>
              <a:ext uri="{FF2B5EF4-FFF2-40B4-BE49-F238E27FC236}">
                <a16:creationId xmlns:a16="http://schemas.microsoft.com/office/drawing/2014/main" id="{18164EF2-9CB1-4383-9A67-7D385174A52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972060" y="2291528"/>
            <a:ext cx="254480" cy="254480"/>
          </a:xfrm>
          <a:prstGeom prst="rect">
            <a:avLst/>
          </a:prstGeom>
        </p:spPr>
      </p:pic>
      <p:pic>
        <p:nvPicPr>
          <p:cNvPr id="39" name="Рисунок 38" descr="Воспроизвести">
            <a:extLst>
              <a:ext uri="{FF2B5EF4-FFF2-40B4-BE49-F238E27FC236}">
                <a16:creationId xmlns:a16="http://schemas.microsoft.com/office/drawing/2014/main" id="{2B61BB94-668B-4097-AD09-4E009066B6A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975604" y="580025"/>
            <a:ext cx="254480" cy="254480"/>
          </a:xfrm>
          <a:prstGeom prst="rect">
            <a:avLst/>
          </a:prstGeom>
        </p:spPr>
      </p:pic>
      <p:pic>
        <p:nvPicPr>
          <p:cNvPr id="40" name="Рисунок 39" descr="Воспроизвести">
            <a:extLst>
              <a:ext uri="{FF2B5EF4-FFF2-40B4-BE49-F238E27FC236}">
                <a16:creationId xmlns:a16="http://schemas.microsoft.com/office/drawing/2014/main" id="{251B1D84-D40B-4D99-ABC4-36631E0A749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0800000">
            <a:off x="1972548" y="5724065"/>
            <a:ext cx="254480" cy="254480"/>
          </a:xfrm>
          <a:prstGeom prst="rect">
            <a:avLst/>
          </a:prstGeom>
        </p:spPr>
      </p:pic>
      <p:pic>
        <p:nvPicPr>
          <p:cNvPr id="41" name="Рисунок 40" descr="Воспроизвести">
            <a:extLst>
              <a:ext uri="{FF2B5EF4-FFF2-40B4-BE49-F238E27FC236}">
                <a16:creationId xmlns:a16="http://schemas.microsoft.com/office/drawing/2014/main" id="{B0CEFFC6-930F-4BC1-8FCF-BE1BE6B7EE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2269" y="1435983"/>
            <a:ext cx="254480" cy="254480"/>
          </a:xfrm>
          <a:prstGeom prst="rect">
            <a:avLst/>
          </a:prstGeom>
        </p:spPr>
      </p:pic>
      <p:pic>
        <p:nvPicPr>
          <p:cNvPr id="42" name="Рисунок 41" descr="Воспроизвести">
            <a:extLst>
              <a:ext uri="{FF2B5EF4-FFF2-40B4-BE49-F238E27FC236}">
                <a16:creationId xmlns:a16="http://schemas.microsoft.com/office/drawing/2014/main" id="{8328AE6B-C652-4D31-BBF2-421A9FA2205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1688" y="3153897"/>
            <a:ext cx="254480" cy="254480"/>
          </a:xfrm>
          <a:prstGeom prst="rect">
            <a:avLst/>
          </a:prstGeom>
        </p:spPr>
      </p:pic>
      <p:pic>
        <p:nvPicPr>
          <p:cNvPr id="43" name="Рисунок 42" descr="Воспроизвести">
            <a:extLst>
              <a:ext uri="{FF2B5EF4-FFF2-40B4-BE49-F238E27FC236}">
                <a16:creationId xmlns:a16="http://schemas.microsoft.com/office/drawing/2014/main" id="{F149B902-A172-46D3-8FB3-8568D53B29D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11107" y="4871811"/>
            <a:ext cx="254480" cy="254480"/>
          </a:xfrm>
          <a:prstGeom prst="rect">
            <a:avLst/>
          </a:prstGeom>
        </p:spPr>
      </p:pic>
    </p:spTree>
    <p:extLst>
      <p:ext uri="{BB962C8B-B14F-4D97-AF65-F5344CB8AC3E}">
        <p14:creationId xmlns:p14="http://schemas.microsoft.com/office/powerpoint/2010/main" val="2850843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B1855B1C-2CAE-49C7-9C6D-8F28109A96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8316" y="1545628"/>
            <a:ext cx="1125539" cy="1498593"/>
          </a:xfrm>
          <a:prstGeom prst="rect">
            <a:avLst/>
          </a:prstGeom>
        </p:spPr>
      </p:pic>
      <p:pic>
        <p:nvPicPr>
          <p:cNvPr id="9" name="Рисунок 8">
            <a:extLst>
              <a:ext uri="{FF2B5EF4-FFF2-40B4-BE49-F238E27FC236}">
                <a16:creationId xmlns:a16="http://schemas.microsoft.com/office/drawing/2014/main" id="{4296C88D-F7A2-4895-9EE9-F1251CCFD3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8385" y="1495672"/>
            <a:ext cx="1215773" cy="1618735"/>
          </a:xfrm>
          <a:prstGeom prst="rect">
            <a:avLst/>
          </a:prstGeom>
        </p:spPr>
      </p:pic>
      <p:pic>
        <p:nvPicPr>
          <p:cNvPr id="8" name="Объект 7">
            <a:extLst>
              <a:ext uri="{FF2B5EF4-FFF2-40B4-BE49-F238E27FC236}">
                <a16:creationId xmlns:a16="http://schemas.microsoft.com/office/drawing/2014/main" id="{7DEB2B4F-1E43-49D0-BBBB-1E8E0D852F47}"/>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613183" y="4237896"/>
            <a:ext cx="1722735" cy="1722735"/>
          </a:xfrm>
        </p:spPr>
      </p:pic>
      <p:pic>
        <p:nvPicPr>
          <p:cNvPr id="10" name="Рисунок 9">
            <a:extLst>
              <a:ext uri="{FF2B5EF4-FFF2-40B4-BE49-F238E27FC236}">
                <a16:creationId xmlns:a16="http://schemas.microsoft.com/office/drawing/2014/main" id="{3B8D79B7-DAB1-46BB-ADF7-CE24C501A6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8041" y="4413764"/>
            <a:ext cx="1324509" cy="1324509"/>
          </a:xfrm>
          <a:prstGeom prst="rect">
            <a:avLst/>
          </a:prstGeom>
        </p:spPr>
      </p:pic>
      <p:sp>
        <p:nvSpPr>
          <p:cNvPr id="23" name="TextBox 22">
            <a:extLst>
              <a:ext uri="{FF2B5EF4-FFF2-40B4-BE49-F238E27FC236}">
                <a16:creationId xmlns:a16="http://schemas.microsoft.com/office/drawing/2014/main" id="{5DAC0A4E-773F-4D3F-B6F0-E522D946D5CC}"/>
              </a:ext>
            </a:extLst>
          </p:cNvPr>
          <p:cNvSpPr txBox="1"/>
          <p:nvPr/>
        </p:nvSpPr>
        <p:spPr>
          <a:xfrm>
            <a:off x="3987115" y="994017"/>
            <a:ext cx="5041555" cy="338554"/>
          </a:xfrm>
          <a:prstGeom prst="rect">
            <a:avLst/>
          </a:prstGeom>
          <a:noFill/>
        </p:spPr>
        <p:txBody>
          <a:bodyPr wrap="square" rtlCol="0">
            <a:spAutoFit/>
          </a:bodyPr>
          <a:lstStyle/>
          <a:p>
            <a:pPr algn="ctr"/>
            <a:r>
              <a:rPr lang="en-US" sz="1600" b="0" i="0" u="none" strike="noStrike" dirty="0">
                <a:solidFill>
                  <a:srgbClr val="000000"/>
                </a:solidFill>
                <a:effectLst/>
                <a:latin typeface="Bahnschrift Light" panose="020B0502040204020203" pitchFamily="34" charset="0"/>
              </a:rPr>
              <a:t>Smart prepaid meters with disconnection relay</a:t>
            </a:r>
            <a:endParaRPr lang="ru-MD" sz="1600" dirty="0">
              <a:latin typeface="Bahnschrift Light" panose="020B0502040204020203" pitchFamily="34" charset="0"/>
            </a:endParaRPr>
          </a:p>
        </p:txBody>
      </p:sp>
      <p:sp>
        <p:nvSpPr>
          <p:cNvPr id="24" name="TextBox 23">
            <a:extLst>
              <a:ext uri="{FF2B5EF4-FFF2-40B4-BE49-F238E27FC236}">
                <a16:creationId xmlns:a16="http://schemas.microsoft.com/office/drawing/2014/main" id="{EA97F20C-2D87-4AEB-9E8B-3EC08F3E9306}"/>
              </a:ext>
            </a:extLst>
          </p:cNvPr>
          <p:cNvSpPr txBox="1"/>
          <p:nvPr/>
        </p:nvSpPr>
        <p:spPr>
          <a:xfrm>
            <a:off x="3588946" y="3674614"/>
            <a:ext cx="5691551" cy="338554"/>
          </a:xfrm>
          <a:prstGeom prst="rect">
            <a:avLst/>
          </a:prstGeom>
          <a:noFill/>
        </p:spPr>
        <p:txBody>
          <a:bodyPr wrap="square" rtlCol="0">
            <a:spAutoFit/>
          </a:bodyPr>
          <a:lstStyle>
            <a:defPPr>
              <a:defRPr lang="en-US"/>
            </a:defPPr>
            <a:lvl1pPr algn="ctr">
              <a:defRPr sz="1600" b="0" i="0" u="none" strike="noStrike">
                <a:solidFill>
                  <a:srgbClr val="000000"/>
                </a:solidFill>
                <a:effectLst/>
                <a:latin typeface="Bahnschrift Light" panose="020B0502040204020203" pitchFamily="34" charset="0"/>
              </a:defRPr>
            </a:lvl1pPr>
          </a:lstStyle>
          <a:p>
            <a:r>
              <a:rPr lang="en-US" dirty="0"/>
              <a:t>Ultrasonic smart prepaid water meter with shut-off valve</a:t>
            </a:r>
            <a:endParaRPr lang="ru-MD" dirty="0"/>
          </a:p>
        </p:txBody>
      </p:sp>
      <p:sp>
        <p:nvSpPr>
          <p:cNvPr id="15" name="Прямоугольник 14">
            <a:extLst>
              <a:ext uri="{FF2B5EF4-FFF2-40B4-BE49-F238E27FC236}">
                <a16:creationId xmlns:a16="http://schemas.microsoft.com/office/drawing/2014/main" id="{8BAB7770-843B-44F4-AA8E-55CDBACB3104}"/>
              </a:ext>
            </a:extLst>
          </p:cNvPr>
          <p:cNvSpPr/>
          <p:nvPr/>
        </p:nvSpPr>
        <p:spPr>
          <a:xfrm>
            <a:off x="4422689" y="5797853"/>
            <a:ext cx="1200432" cy="230736"/>
          </a:xfrm>
          <a:prstGeom prst="rect">
            <a:avLst/>
          </a:prstGeom>
          <a:ln>
            <a:solidFill>
              <a:srgbClr val="7A1E0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Water meter</a:t>
            </a:r>
            <a:endParaRPr lang="ru-MD" sz="1400" dirty="0"/>
          </a:p>
        </p:txBody>
      </p:sp>
      <p:sp>
        <p:nvSpPr>
          <p:cNvPr id="18" name="Прямоугольник 17">
            <a:extLst>
              <a:ext uri="{FF2B5EF4-FFF2-40B4-BE49-F238E27FC236}">
                <a16:creationId xmlns:a16="http://schemas.microsoft.com/office/drawing/2014/main" id="{672A0A6C-3B3E-4D39-AD97-259850F67302}"/>
              </a:ext>
            </a:extLst>
          </p:cNvPr>
          <p:cNvSpPr/>
          <p:nvPr/>
        </p:nvSpPr>
        <p:spPr>
          <a:xfrm>
            <a:off x="6891428" y="5785557"/>
            <a:ext cx="1200432" cy="230736"/>
          </a:xfrm>
          <a:prstGeom prst="rect">
            <a:avLst/>
          </a:prstGeom>
          <a:ln>
            <a:solidFill>
              <a:srgbClr val="7A1E0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shut-off valve</a:t>
            </a:r>
            <a:endParaRPr lang="ru-MD" sz="1400" dirty="0"/>
          </a:p>
        </p:txBody>
      </p:sp>
      <p:sp>
        <p:nvSpPr>
          <p:cNvPr id="6" name="TextBox 5">
            <a:extLst>
              <a:ext uri="{FF2B5EF4-FFF2-40B4-BE49-F238E27FC236}">
                <a16:creationId xmlns:a16="http://schemas.microsoft.com/office/drawing/2014/main" id="{DA4E95C5-1F4B-49E5-B803-9B6BF1C1DA91}"/>
              </a:ext>
            </a:extLst>
          </p:cNvPr>
          <p:cNvSpPr txBox="1"/>
          <p:nvPr/>
        </p:nvSpPr>
        <p:spPr>
          <a:xfrm>
            <a:off x="5488343" y="766864"/>
            <a:ext cx="2859904" cy="276999"/>
          </a:xfrm>
          <a:prstGeom prst="rect">
            <a:avLst/>
          </a:prstGeom>
          <a:noFill/>
        </p:spPr>
        <p:txBody>
          <a:bodyPr wrap="square" rtlCol="0">
            <a:spAutoFit/>
          </a:bodyPr>
          <a:lstStyle/>
          <a:p>
            <a:r>
              <a:rPr lang="en-US" sz="1200" dirty="0">
                <a:solidFill>
                  <a:srgbClr val="000000"/>
                </a:solidFill>
                <a:latin typeface="Bahnschrift Light" panose="020B0502040204020203" pitchFamily="34" charset="0"/>
              </a:rPr>
              <a:t>ELECTRICITY METERING</a:t>
            </a:r>
            <a:endParaRPr lang="ru-MD" sz="1200" dirty="0">
              <a:latin typeface="Bahnschrift Light" panose="020B0502040204020203" pitchFamily="34" charset="0"/>
            </a:endParaRPr>
          </a:p>
        </p:txBody>
      </p:sp>
      <p:sp>
        <p:nvSpPr>
          <p:cNvPr id="19" name="TextBox 18">
            <a:extLst>
              <a:ext uri="{FF2B5EF4-FFF2-40B4-BE49-F238E27FC236}">
                <a16:creationId xmlns:a16="http://schemas.microsoft.com/office/drawing/2014/main" id="{8F8B9185-2986-4BEC-89D7-108D35A60D26}"/>
              </a:ext>
            </a:extLst>
          </p:cNvPr>
          <p:cNvSpPr txBox="1"/>
          <p:nvPr/>
        </p:nvSpPr>
        <p:spPr>
          <a:xfrm>
            <a:off x="5741206" y="3449886"/>
            <a:ext cx="2058692" cy="276999"/>
          </a:xfrm>
          <a:prstGeom prst="rect">
            <a:avLst/>
          </a:prstGeom>
          <a:noFill/>
        </p:spPr>
        <p:txBody>
          <a:bodyPr wrap="square" rtlCol="0">
            <a:spAutoFit/>
          </a:bodyPr>
          <a:lstStyle>
            <a:defPPr>
              <a:defRPr lang="en-US"/>
            </a:defPPr>
            <a:lvl1pPr>
              <a:defRPr sz="1200">
                <a:solidFill>
                  <a:srgbClr val="000000"/>
                </a:solidFill>
                <a:latin typeface="Bahnschrift Light" panose="020B0502040204020203" pitchFamily="34" charset="0"/>
              </a:defRPr>
            </a:lvl1pPr>
          </a:lstStyle>
          <a:p>
            <a:r>
              <a:rPr lang="en-US" dirty="0"/>
              <a:t>WATER METERING</a:t>
            </a:r>
            <a:endParaRPr lang="ru-MD" dirty="0"/>
          </a:p>
        </p:txBody>
      </p:sp>
      <p:pic>
        <p:nvPicPr>
          <p:cNvPr id="7" name="Рисунок 6">
            <a:extLst>
              <a:ext uri="{FF2B5EF4-FFF2-40B4-BE49-F238E27FC236}">
                <a16:creationId xmlns:a16="http://schemas.microsoft.com/office/drawing/2014/main" id="{71660589-2150-4ACB-A792-95185BBBC2C0}"/>
              </a:ext>
            </a:extLst>
          </p:cNvPr>
          <p:cNvPicPr>
            <a:picLocks noChangeAspect="1"/>
          </p:cNvPicPr>
          <p:nvPr/>
        </p:nvPicPr>
        <p:blipFill>
          <a:blip r:embed="rId6"/>
          <a:stretch>
            <a:fillRect/>
          </a:stretch>
        </p:blipFill>
        <p:spPr>
          <a:xfrm>
            <a:off x="0" y="0"/>
            <a:ext cx="3588946" cy="6858000"/>
          </a:xfrm>
          <a:prstGeom prst="rect">
            <a:avLst/>
          </a:prstGeom>
        </p:spPr>
      </p:pic>
      <p:sp>
        <p:nvSpPr>
          <p:cNvPr id="5" name="TextBox 4">
            <a:extLst>
              <a:ext uri="{FF2B5EF4-FFF2-40B4-BE49-F238E27FC236}">
                <a16:creationId xmlns:a16="http://schemas.microsoft.com/office/drawing/2014/main" id="{384D961F-6EFB-4C39-B202-2A9B08391022}"/>
              </a:ext>
            </a:extLst>
          </p:cNvPr>
          <p:cNvSpPr txBox="1"/>
          <p:nvPr/>
        </p:nvSpPr>
        <p:spPr>
          <a:xfrm>
            <a:off x="151758" y="1632840"/>
            <a:ext cx="3509302" cy="4370427"/>
          </a:xfrm>
          <a:prstGeom prst="rect">
            <a:avLst/>
          </a:prstGeom>
          <a:noFill/>
        </p:spPr>
        <p:txBody>
          <a:bodyPr wrap="square" rtlCol="0">
            <a:spAutoFit/>
          </a:bodyPr>
          <a:lstStyle/>
          <a:p>
            <a:pPr marL="171450" indent="-171450">
              <a:buFont typeface="Arial" panose="020B0604020202020204" pitchFamily="34" charset="0"/>
              <a:buChar char="•"/>
            </a:pPr>
            <a:r>
              <a:rPr lang="en-US"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Communication through Bluetooth        (BLE 5.0)</a:t>
            </a:r>
          </a:p>
          <a:p>
            <a:pPr marL="171450" indent="-171450">
              <a:buFont typeface="Arial" panose="020B0604020202020204" pitchFamily="34" charset="0"/>
              <a:buChar char="•"/>
            </a:pPr>
            <a:endParaRPr lang="ru-MD"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endParaRPr>
          </a:p>
          <a:p>
            <a:pPr marL="171450" indent="-171450">
              <a:buFont typeface="Arial" panose="020B0604020202020204" pitchFamily="34" charset="0"/>
              <a:buChar char="•"/>
            </a:pPr>
            <a:r>
              <a:rPr lang="en-US"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Prepayment and post-payment mode supported </a:t>
            </a:r>
          </a:p>
          <a:p>
            <a:pPr marL="171450" indent="-171450">
              <a:buFont typeface="Arial" panose="020B0604020202020204" pitchFamily="34" charset="0"/>
              <a:buChar char="•"/>
            </a:pPr>
            <a:endParaRPr lang="ru-MD"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endParaRPr>
          </a:p>
          <a:p>
            <a:pPr marL="171450" indent="-171450">
              <a:buFont typeface="Arial" panose="020B0604020202020204" pitchFamily="34" charset="0"/>
              <a:buChar char="•"/>
            </a:pPr>
            <a:r>
              <a:rPr lang="en-US"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The current balance in the local currency and in watt-hours and cubic meters</a:t>
            </a:r>
          </a:p>
          <a:p>
            <a:pPr marL="171450" indent="-171450">
              <a:buFont typeface="Arial" panose="020B0604020202020204" pitchFamily="34" charset="0"/>
              <a:buChar char="•"/>
            </a:pPr>
            <a:endParaRPr lang="ru-MD"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endParaRPr>
          </a:p>
          <a:p>
            <a:pPr marL="171450" indent="-171450">
              <a:buFont typeface="Arial" panose="020B0604020202020204" pitchFamily="34" charset="0"/>
              <a:buChar char="•"/>
            </a:pPr>
            <a:r>
              <a:rPr lang="en-US"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Consumers’ load disconnecting on credit amount  exhaustion</a:t>
            </a:r>
          </a:p>
          <a:p>
            <a:pPr marL="285750" indent="-285750">
              <a:buFont typeface="Arial" panose="020B0604020202020204" pitchFamily="34" charset="0"/>
              <a:buChar char="•"/>
            </a:pPr>
            <a:endParaRPr lang="ru-MD"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endParaRPr>
          </a:p>
          <a:p>
            <a:pPr marL="285750" indent="-285750">
              <a:buFont typeface="Arial" panose="020B0604020202020204" pitchFamily="34" charset="0"/>
              <a:buChar char="•"/>
            </a:pPr>
            <a:r>
              <a:rPr lang="en-US" sz="14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User notification when: </a:t>
            </a:r>
          </a:p>
          <a:p>
            <a:pPr marL="171450" indent="-171450">
              <a:buFont typeface="Courier New" panose="02070309020205020404" pitchFamily="49" charset="0"/>
              <a:buChar char="o"/>
            </a:pPr>
            <a:r>
              <a:rPr lang="en-US" sz="12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No data exchange with the meter for a long time </a:t>
            </a:r>
          </a:p>
          <a:p>
            <a:pPr marL="171450" indent="-171450">
              <a:buFont typeface="Courier New" panose="02070309020205020404" pitchFamily="49" charset="0"/>
              <a:buChar char="o"/>
            </a:pPr>
            <a:r>
              <a:rPr lang="en-US" sz="12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The meter credit is exhausted </a:t>
            </a:r>
          </a:p>
          <a:p>
            <a:pPr marL="171450" indent="-171450">
              <a:buFont typeface="Courier New" panose="02070309020205020404" pitchFamily="49" charset="0"/>
              <a:buChar char="o"/>
            </a:pPr>
            <a:r>
              <a:rPr lang="en-US" sz="12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The payment time is close to expiring </a:t>
            </a:r>
          </a:p>
          <a:p>
            <a:pPr marL="171450" indent="-171450">
              <a:buFont typeface="Courier New" panose="02070309020205020404" pitchFamily="49" charset="0"/>
              <a:buChar char="o"/>
            </a:pPr>
            <a:r>
              <a:rPr lang="en-US" sz="1200" b="1" dirty="0">
                <a:solidFill>
                  <a:schemeClr val="bg1">
                    <a:lumMod val="95000"/>
                  </a:schemeClr>
                </a:solidFill>
                <a:effectLst/>
                <a:latin typeface="Bahnschrift Light" panose="020B0502040204020203" pitchFamily="34" charset="0"/>
                <a:ea typeface="Calibri" panose="020F0502020204030204" pitchFamily="34" charset="0"/>
                <a:cs typeface="Mongolian Baiti" panose="03000500000000000000" pitchFamily="66" charset="0"/>
              </a:rPr>
              <a:t>The order time is close to expiring</a:t>
            </a:r>
            <a:endParaRPr lang="ru-MD" sz="1200" b="1" dirty="0">
              <a:solidFill>
                <a:schemeClr val="bg1">
                  <a:lumMod val="95000"/>
                </a:schemeClr>
              </a:solidFill>
              <a:latin typeface="Bahnschrift Light" panose="020B0502040204020203" pitchFamily="34" charset="0"/>
              <a:cs typeface="Mongolian Baiti" panose="03000500000000000000" pitchFamily="66" charset="0"/>
            </a:endParaRPr>
          </a:p>
          <a:p>
            <a:endParaRPr lang="ru-MD" sz="1200" b="1" dirty="0">
              <a:solidFill>
                <a:schemeClr val="bg1">
                  <a:lumMod val="95000"/>
                </a:schemeClr>
              </a:solidFill>
              <a:latin typeface="Bahnschrift Light" panose="020B0502040204020203" pitchFamily="34" charset="0"/>
              <a:cs typeface="Mongolian Baiti" panose="03000500000000000000" pitchFamily="66" charset="0"/>
            </a:endParaRPr>
          </a:p>
        </p:txBody>
      </p:sp>
      <p:pic>
        <p:nvPicPr>
          <p:cNvPr id="21" name="Рисунок 20">
            <a:extLst>
              <a:ext uri="{FF2B5EF4-FFF2-40B4-BE49-F238E27FC236}">
                <a16:creationId xmlns:a16="http://schemas.microsoft.com/office/drawing/2014/main" id="{B51EE1DC-D57D-48DB-A6E5-0138275DACA9}"/>
              </a:ext>
            </a:extLst>
          </p:cNvPr>
          <p:cNvPicPr>
            <a:picLocks noChangeAspect="1"/>
          </p:cNvPicPr>
          <p:nvPr/>
        </p:nvPicPr>
        <p:blipFill>
          <a:blip r:embed="rId6"/>
          <a:stretch>
            <a:fillRect/>
          </a:stretch>
        </p:blipFill>
        <p:spPr>
          <a:xfrm>
            <a:off x="2632441" y="216825"/>
            <a:ext cx="6511559" cy="414224"/>
          </a:xfrm>
          <a:prstGeom prst="rect">
            <a:avLst/>
          </a:prstGeom>
        </p:spPr>
      </p:pic>
      <p:sp>
        <p:nvSpPr>
          <p:cNvPr id="2" name="Заголовок 1">
            <a:extLst>
              <a:ext uri="{FF2B5EF4-FFF2-40B4-BE49-F238E27FC236}">
                <a16:creationId xmlns:a16="http://schemas.microsoft.com/office/drawing/2014/main" id="{B7462920-84DA-41C5-A5F4-0CD2214BDE35}"/>
              </a:ext>
            </a:extLst>
          </p:cNvPr>
          <p:cNvSpPr>
            <a:spLocks noGrp="1"/>
          </p:cNvSpPr>
          <p:nvPr>
            <p:ph type="title"/>
          </p:nvPr>
        </p:nvSpPr>
        <p:spPr>
          <a:xfrm>
            <a:off x="7180242" y="230815"/>
            <a:ext cx="1894086" cy="369332"/>
          </a:xfrm>
          <a:noFill/>
        </p:spPr>
        <p:txBody>
          <a:bodyPr wrap="square" rtlCol="0">
            <a:spAutoFit/>
          </a:bodyPr>
          <a:lstStyle/>
          <a:p>
            <a:pPr algn="r" defTabSz="457200"/>
            <a:r>
              <a:rPr lang="en-US" sz="2000" dirty="0">
                <a:solidFill>
                  <a:schemeClr val="bg1">
                    <a:lumMod val="95000"/>
                  </a:schemeClr>
                </a:solidFill>
                <a:latin typeface="Bahnschrift Light" panose="020B0502040204020203" pitchFamily="34" charset="0"/>
                <a:ea typeface="+mn-ea"/>
                <a:cs typeface="+mn-cs"/>
              </a:rPr>
              <a:t>Our Products</a:t>
            </a:r>
            <a:endParaRPr lang="ru-MD" sz="2000" dirty="0">
              <a:solidFill>
                <a:schemeClr val="bg1">
                  <a:lumMod val="95000"/>
                </a:schemeClr>
              </a:solidFill>
              <a:latin typeface="Bahnschrift Light" panose="020B0502040204020203" pitchFamily="34" charset="0"/>
              <a:ea typeface="+mn-ea"/>
              <a:cs typeface="+mn-cs"/>
            </a:endParaRPr>
          </a:p>
        </p:txBody>
      </p:sp>
      <p:sp>
        <p:nvSpPr>
          <p:cNvPr id="26" name="Прямоугольник 25">
            <a:extLst>
              <a:ext uri="{FF2B5EF4-FFF2-40B4-BE49-F238E27FC236}">
                <a16:creationId xmlns:a16="http://schemas.microsoft.com/office/drawing/2014/main" id="{070F35FF-BE1E-47DB-AECA-E6FF903E5146}"/>
              </a:ext>
            </a:extLst>
          </p:cNvPr>
          <p:cNvSpPr/>
          <p:nvPr/>
        </p:nvSpPr>
        <p:spPr>
          <a:xfrm>
            <a:off x="5930681" y="6529709"/>
            <a:ext cx="2317702" cy="244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latin typeface="Bahnschrift Light" panose="020B0502040204020203" pitchFamily="34" charset="0"/>
              </a:rPr>
              <a:t>See Amor de Helene case</a:t>
            </a:r>
            <a:endParaRPr lang="ru-MD" sz="1400" dirty="0">
              <a:solidFill>
                <a:schemeClr val="tx1">
                  <a:lumMod val="85000"/>
                  <a:lumOff val="15000"/>
                </a:schemeClr>
              </a:solidFill>
              <a:latin typeface="Bahnschrift Light" panose="020B0502040204020203" pitchFamily="34" charset="0"/>
            </a:endParaRPr>
          </a:p>
        </p:txBody>
      </p:sp>
      <p:cxnSp>
        <p:nvCxnSpPr>
          <p:cNvPr id="27" name="Прямая со стрелкой 26">
            <a:extLst>
              <a:ext uri="{FF2B5EF4-FFF2-40B4-BE49-F238E27FC236}">
                <a16:creationId xmlns:a16="http://schemas.microsoft.com/office/drawing/2014/main" id="{7609E12D-051D-46E3-BB71-668D79B3D3FC}"/>
              </a:ext>
            </a:extLst>
          </p:cNvPr>
          <p:cNvCxnSpPr>
            <a:cxnSpLocks/>
          </p:cNvCxnSpPr>
          <p:nvPr/>
        </p:nvCxnSpPr>
        <p:spPr>
          <a:xfrm>
            <a:off x="8166949" y="6664406"/>
            <a:ext cx="362597" cy="0"/>
          </a:xfrm>
          <a:prstGeom prst="straightConnector1">
            <a:avLst/>
          </a:prstGeom>
          <a:ln w="12700">
            <a:solidFill>
              <a:srgbClr val="A82918"/>
            </a:solidFill>
            <a:tailEnd type="triangle"/>
          </a:ln>
        </p:spPr>
        <p:style>
          <a:lnRef idx="1">
            <a:schemeClr val="accent1"/>
          </a:lnRef>
          <a:fillRef idx="0">
            <a:schemeClr val="accent1"/>
          </a:fillRef>
          <a:effectRef idx="0">
            <a:schemeClr val="accent1"/>
          </a:effectRef>
          <a:fontRef idx="minor">
            <a:schemeClr val="tx1"/>
          </a:fontRef>
        </p:style>
      </p:cxnSp>
      <p:sp>
        <p:nvSpPr>
          <p:cNvPr id="28" name="Овал 27">
            <a:extLst>
              <a:ext uri="{FF2B5EF4-FFF2-40B4-BE49-F238E27FC236}">
                <a16:creationId xmlns:a16="http://schemas.microsoft.com/office/drawing/2014/main" id="{C634587B-2021-4AB6-AA2E-A0C29011AFF8}"/>
              </a:ext>
            </a:extLst>
          </p:cNvPr>
          <p:cNvSpPr/>
          <p:nvPr/>
        </p:nvSpPr>
        <p:spPr>
          <a:xfrm>
            <a:off x="8548327" y="6453543"/>
            <a:ext cx="480343" cy="404457"/>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14</a:t>
            </a:r>
            <a:endParaRPr lang="ru-MD" sz="1200" dirty="0"/>
          </a:p>
        </p:txBody>
      </p:sp>
      <p:pic>
        <p:nvPicPr>
          <p:cNvPr id="11" name="Рисунок 10">
            <a:extLst>
              <a:ext uri="{FF2B5EF4-FFF2-40B4-BE49-F238E27FC236}">
                <a16:creationId xmlns:a16="http://schemas.microsoft.com/office/drawing/2014/main" id="{C6C07FA9-B381-4BE3-B55C-C579ACD8E8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92215" y="1569198"/>
            <a:ext cx="1121024" cy="1492581"/>
          </a:xfrm>
          <a:prstGeom prst="rect">
            <a:avLst/>
          </a:prstGeom>
        </p:spPr>
      </p:pic>
      <p:sp>
        <p:nvSpPr>
          <p:cNvPr id="3" name="Прямоугольник 2">
            <a:extLst>
              <a:ext uri="{FF2B5EF4-FFF2-40B4-BE49-F238E27FC236}">
                <a16:creationId xmlns:a16="http://schemas.microsoft.com/office/drawing/2014/main" id="{17D41476-C66C-4C30-9683-EA13DB9623C3}"/>
              </a:ext>
            </a:extLst>
          </p:cNvPr>
          <p:cNvSpPr/>
          <p:nvPr/>
        </p:nvSpPr>
        <p:spPr>
          <a:xfrm>
            <a:off x="5456349" y="2864524"/>
            <a:ext cx="1200432" cy="230736"/>
          </a:xfrm>
          <a:prstGeom prst="rect">
            <a:avLst/>
          </a:prstGeom>
          <a:ln>
            <a:solidFill>
              <a:srgbClr val="7A1E0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single phase</a:t>
            </a:r>
            <a:endParaRPr lang="ru-MD" sz="1400" dirty="0"/>
          </a:p>
        </p:txBody>
      </p:sp>
      <p:pic>
        <p:nvPicPr>
          <p:cNvPr id="16" name="Рисунок 15">
            <a:extLst>
              <a:ext uri="{FF2B5EF4-FFF2-40B4-BE49-F238E27FC236}">
                <a16:creationId xmlns:a16="http://schemas.microsoft.com/office/drawing/2014/main" id="{E401F734-B40C-430D-BBC9-0166B75710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59391" y="1489686"/>
            <a:ext cx="1170210" cy="1558068"/>
          </a:xfrm>
          <a:prstGeom prst="rect">
            <a:avLst/>
          </a:prstGeom>
        </p:spPr>
      </p:pic>
      <p:sp>
        <p:nvSpPr>
          <p:cNvPr id="14" name="Прямоугольник 13">
            <a:extLst>
              <a:ext uri="{FF2B5EF4-FFF2-40B4-BE49-F238E27FC236}">
                <a16:creationId xmlns:a16="http://schemas.microsoft.com/office/drawing/2014/main" id="{C4B47303-04CF-4338-AB94-1088A101D0C9}"/>
              </a:ext>
            </a:extLst>
          </p:cNvPr>
          <p:cNvSpPr/>
          <p:nvPr/>
        </p:nvSpPr>
        <p:spPr>
          <a:xfrm>
            <a:off x="7709940" y="2856299"/>
            <a:ext cx="1200432" cy="230736"/>
          </a:xfrm>
          <a:prstGeom prst="rect">
            <a:avLst/>
          </a:prstGeom>
          <a:ln>
            <a:solidFill>
              <a:srgbClr val="7A1E08"/>
            </a:solid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400" dirty="0"/>
              <a:t>three phase</a:t>
            </a:r>
            <a:endParaRPr lang="ru-MD" sz="1400" dirty="0"/>
          </a:p>
        </p:txBody>
      </p:sp>
    </p:spTree>
    <p:extLst>
      <p:ext uri="{BB962C8B-B14F-4D97-AF65-F5344CB8AC3E}">
        <p14:creationId xmlns:p14="http://schemas.microsoft.com/office/powerpoint/2010/main" val="1980391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4E23AA3-4637-482B-B086-CC972ACE5F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265" y="1178010"/>
            <a:ext cx="4501979" cy="4501979"/>
          </a:xfrm>
          <a:prstGeom prst="rect">
            <a:avLst/>
          </a:prstGeom>
        </p:spPr>
      </p:pic>
      <p:pic>
        <p:nvPicPr>
          <p:cNvPr id="6" name="Рисунок 5">
            <a:extLst>
              <a:ext uri="{FF2B5EF4-FFF2-40B4-BE49-F238E27FC236}">
                <a16:creationId xmlns:a16="http://schemas.microsoft.com/office/drawing/2014/main" id="{CBCD4B19-C002-481E-9D27-0F365A2C3403}"/>
              </a:ext>
            </a:extLst>
          </p:cNvPr>
          <p:cNvPicPr>
            <a:picLocks noChangeAspect="1"/>
          </p:cNvPicPr>
          <p:nvPr/>
        </p:nvPicPr>
        <p:blipFill>
          <a:blip r:embed="rId3"/>
          <a:stretch>
            <a:fillRect/>
          </a:stretch>
        </p:blipFill>
        <p:spPr>
          <a:xfrm>
            <a:off x="1201590" y="251344"/>
            <a:ext cx="6511559" cy="414224"/>
          </a:xfrm>
          <a:prstGeom prst="rect">
            <a:avLst/>
          </a:prstGeom>
        </p:spPr>
      </p:pic>
      <p:sp>
        <p:nvSpPr>
          <p:cNvPr id="7" name="Заголовок 1">
            <a:extLst>
              <a:ext uri="{FF2B5EF4-FFF2-40B4-BE49-F238E27FC236}">
                <a16:creationId xmlns:a16="http://schemas.microsoft.com/office/drawing/2014/main" id="{B27FB394-28EB-4439-A239-EBDAAA61485E}"/>
              </a:ext>
            </a:extLst>
          </p:cNvPr>
          <p:cNvSpPr>
            <a:spLocks noGrp="1"/>
          </p:cNvSpPr>
          <p:nvPr>
            <p:ph type="title"/>
          </p:nvPr>
        </p:nvSpPr>
        <p:spPr>
          <a:xfrm>
            <a:off x="1817474" y="273790"/>
            <a:ext cx="5035378" cy="369332"/>
          </a:xfrm>
          <a:noFill/>
        </p:spPr>
        <p:txBody>
          <a:bodyPr wrap="square" rtlCol="0">
            <a:spAutoFit/>
          </a:bodyPr>
          <a:lstStyle/>
          <a:p>
            <a:pPr algn="r" defTabSz="457200"/>
            <a:r>
              <a:rPr lang="en-US" sz="2000" dirty="0">
                <a:solidFill>
                  <a:schemeClr val="bg1">
                    <a:lumMod val="95000"/>
                  </a:schemeClr>
                </a:solidFill>
                <a:latin typeface="Bahnschrift Light" panose="020B0502040204020203" pitchFamily="34" charset="0"/>
                <a:ea typeface="+mn-ea"/>
                <a:cs typeface="+mn-cs"/>
              </a:rPr>
              <a:t>Case of Spanish hotel “Amor de Helene”</a:t>
            </a:r>
            <a:endParaRPr lang="ru-MD" sz="2000" dirty="0">
              <a:solidFill>
                <a:schemeClr val="bg1">
                  <a:lumMod val="95000"/>
                </a:schemeClr>
              </a:solidFill>
              <a:latin typeface="Bahnschrift Light" panose="020B0502040204020203" pitchFamily="34" charset="0"/>
              <a:ea typeface="+mn-ea"/>
              <a:cs typeface="+mn-cs"/>
            </a:endParaRPr>
          </a:p>
        </p:txBody>
      </p:sp>
      <p:sp>
        <p:nvSpPr>
          <p:cNvPr id="8" name="TextBox 7">
            <a:extLst>
              <a:ext uri="{FF2B5EF4-FFF2-40B4-BE49-F238E27FC236}">
                <a16:creationId xmlns:a16="http://schemas.microsoft.com/office/drawing/2014/main" id="{7F1E9453-7C34-4CFD-925F-7B9D62689062}"/>
              </a:ext>
            </a:extLst>
          </p:cNvPr>
          <p:cNvSpPr txBox="1"/>
          <p:nvPr/>
        </p:nvSpPr>
        <p:spPr>
          <a:xfrm>
            <a:off x="5056662" y="1729947"/>
            <a:ext cx="3311611" cy="1200329"/>
          </a:xfrm>
          <a:prstGeom prst="rect">
            <a:avLst/>
          </a:prstGeom>
          <a:noFill/>
        </p:spPr>
        <p:txBody>
          <a:bodyPr wrap="square" rtlCol="0">
            <a:spAutoFit/>
          </a:bodyPr>
          <a:lstStyle/>
          <a:p>
            <a:r>
              <a:rPr lang="en-US" sz="1200" dirty="0">
                <a:latin typeface="Bahnschrift Light" panose="020B0502040204020203" pitchFamily="34" charset="0"/>
              </a:rPr>
              <a:t>In July 2021 </a:t>
            </a:r>
            <a:r>
              <a:rPr lang="en-US" sz="1200" dirty="0" err="1">
                <a:latin typeface="Bahnschrift Light" panose="020B0502040204020203" pitchFamily="34" charset="0"/>
              </a:rPr>
              <a:t>Adderra</a:t>
            </a:r>
            <a:r>
              <a:rPr lang="en-US" sz="1200" dirty="0">
                <a:latin typeface="Bahnschrift Light" panose="020B0502040204020203" pitchFamily="34" charset="0"/>
              </a:rPr>
              <a:t> together with </a:t>
            </a:r>
            <a:r>
              <a:rPr lang="en-US" sz="1200" dirty="0" err="1">
                <a:latin typeface="Bahnschrift Light" panose="020B0502040204020203" pitchFamily="34" charset="0"/>
                <a:hlinkClick r:id="rId4">
                  <a:extLst>
                    <a:ext uri="{A12FA001-AC4F-418D-AE19-62706E023703}">
                      <ahyp:hlinkClr xmlns:ahyp="http://schemas.microsoft.com/office/drawing/2018/hyperlinkcolor" val="tx"/>
                    </a:ext>
                  </a:extLst>
                </a:hlinkClick>
              </a:rPr>
              <a:t>Arcostec</a:t>
            </a:r>
            <a:r>
              <a:rPr lang="en-US" sz="1200" dirty="0">
                <a:latin typeface="Bahnschrift Light" panose="020B0502040204020203" pitchFamily="34" charset="0"/>
              </a:rPr>
              <a:t>, </a:t>
            </a:r>
            <a:r>
              <a:rPr lang="en-US" sz="1200" dirty="0" err="1">
                <a:latin typeface="Bahnschrift Light" panose="020B0502040204020203" pitchFamily="34" charset="0"/>
              </a:rPr>
              <a:t>Adderra’s</a:t>
            </a:r>
            <a:r>
              <a:rPr lang="en-US" sz="1200" dirty="0">
                <a:latin typeface="Bahnschrift Light" panose="020B0502040204020203" pitchFamily="34" charset="0"/>
              </a:rPr>
              <a:t> official representative in Spain, installed one phase and three phase electricity submeters. 14 of them were installed in the rooms and 1 submeter in the restaurant.</a:t>
            </a:r>
            <a:endParaRPr lang="ru-MD" sz="1200" dirty="0">
              <a:latin typeface="Bahnschrift Light" panose="020B0502040204020203" pitchFamily="34" charset="0"/>
            </a:endParaRPr>
          </a:p>
        </p:txBody>
      </p:sp>
      <p:sp>
        <p:nvSpPr>
          <p:cNvPr id="9" name="TextBox 8">
            <a:extLst>
              <a:ext uri="{FF2B5EF4-FFF2-40B4-BE49-F238E27FC236}">
                <a16:creationId xmlns:a16="http://schemas.microsoft.com/office/drawing/2014/main" id="{8B8785AF-ABE3-4AEC-BE40-350196E6D5DE}"/>
              </a:ext>
            </a:extLst>
          </p:cNvPr>
          <p:cNvSpPr txBox="1"/>
          <p:nvPr/>
        </p:nvSpPr>
        <p:spPr>
          <a:xfrm>
            <a:off x="5056662" y="3512226"/>
            <a:ext cx="3023286" cy="830997"/>
          </a:xfrm>
          <a:prstGeom prst="rect">
            <a:avLst/>
          </a:prstGeom>
          <a:noFill/>
        </p:spPr>
        <p:txBody>
          <a:bodyPr wrap="square" rtlCol="0">
            <a:spAutoFit/>
          </a:bodyPr>
          <a:lstStyle/>
          <a:p>
            <a:r>
              <a:rPr lang="en-US" sz="1200" dirty="0">
                <a:latin typeface="Bahnschrift Light" panose="020B0502040204020203" pitchFamily="34" charset="0"/>
              </a:rPr>
              <a:t>ADDERRA meters have a very compact design. Installation was performed inside the boxes with circuit-breakers at the entrance to each hotel room.</a:t>
            </a:r>
            <a:endParaRPr lang="ru-MD" sz="1200" dirty="0">
              <a:latin typeface="Bahnschrift Light" panose="020B0502040204020203" pitchFamily="34" charset="0"/>
            </a:endParaRPr>
          </a:p>
        </p:txBody>
      </p:sp>
      <p:sp>
        <p:nvSpPr>
          <p:cNvPr id="10" name="Прямоугольник 9">
            <a:extLst>
              <a:ext uri="{FF2B5EF4-FFF2-40B4-BE49-F238E27FC236}">
                <a16:creationId xmlns:a16="http://schemas.microsoft.com/office/drawing/2014/main" id="{B04C019C-F1E4-4CCC-8C52-C4576F6989F1}"/>
              </a:ext>
            </a:extLst>
          </p:cNvPr>
          <p:cNvSpPr/>
          <p:nvPr/>
        </p:nvSpPr>
        <p:spPr>
          <a:xfrm>
            <a:off x="6997475" y="6533507"/>
            <a:ext cx="1431349" cy="244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latin typeface="Bahnschrift Light" panose="020B0502040204020203" pitchFamily="34" charset="0"/>
              </a:rPr>
              <a:t>Contact us</a:t>
            </a:r>
            <a:endParaRPr lang="ru-MD" sz="1400" dirty="0">
              <a:solidFill>
                <a:schemeClr val="tx1">
                  <a:lumMod val="85000"/>
                  <a:lumOff val="15000"/>
                </a:schemeClr>
              </a:solidFill>
              <a:latin typeface="Bahnschrift Light" panose="020B0502040204020203" pitchFamily="34" charset="0"/>
            </a:endParaRPr>
          </a:p>
        </p:txBody>
      </p:sp>
      <p:cxnSp>
        <p:nvCxnSpPr>
          <p:cNvPr id="11" name="Прямая со стрелкой 10">
            <a:extLst>
              <a:ext uri="{FF2B5EF4-FFF2-40B4-BE49-F238E27FC236}">
                <a16:creationId xmlns:a16="http://schemas.microsoft.com/office/drawing/2014/main" id="{440B138E-CF5D-4FB6-9916-06BE38A1CC15}"/>
              </a:ext>
            </a:extLst>
          </p:cNvPr>
          <p:cNvCxnSpPr>
            <a:cxnSpLocks/>
          </p:cNvCxnSpPr>
          <p:nvPr/>
        </p:nvCxnSpPr>
        <p:spPr>
          <a:xfrm>
            <a:off x="8166949" y="6664406"/>
            <a:ext cx="362597" cy="0"/>
          </a:xfrm>
          <a:prstGeom prst="straightConnector1">
            <a:avLst/>
          </a:prstGeom>
          <a:ln w="12700">
            <a:solidFill>
              <a:srgbClr val="A82918"/>
            </a:solidFill>
            <a:tailEnd type="triangle"/>
          </a:ln>
        </p:spPr>
        <p:style>
          <a:lnRef idx="1">
            <a:schemeClr val="accent1"/>
          </a:lnRef>
          <a:fillRef idx="0">
            <a:schemeClr val="accent1"/>
          </a:fillRef>
          <a:effectRef idx="0">
            <a:schemeClr val="accent1"/>
          </a:effectRef>
          <a:fontRef idx="minor">
            <a:schemeClr val="tx1"/>
          </a:fontRef>
        </p:style>
      </p:cxnSp>
      <p:sp>
        <p:nvSpPr>
          <p:cNvPr id="12" name="Овал 11">
            <a:extLst>
              <a:ext uri="{FF2B5EF4-FFF2-40B4-BE49-F238E27FC236}">
                <a16:creationId xmlns:a16="http://schemas.microsoft.com/office/drawing/2014/main" id="{ECD6D521-29C0-4FE6-8293-3BCFB19AA848}"/>
              </a:ext>
            </a:extLst>
          </p:cNvPr>
          <p:cNvSpPr/>
          <p:nvPr/>
        </p:nvSpPr>
        <p:spPr>
          <a:xfrm>
            <a:off x="8548327" y="6453543"/>
            <a:ext cx="480343" cy="404457"/>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200" dirty="0"/>
              <a:t>15</a:t>
            </a:r>
            <a:endParaRPr lang="ru-MD" sz="1200" dirty="0"/>
          </a:p>
        </p:txBody>
      </p:sp>
    </p:spTree>
    <p:extLst>
      <p:ext uri="{BB962C8B-B14F-4D97-AF65-F5344CB8AC3E}">
        <p14:creationId xmlns:p14="http://schemas.microsoft.com/office/powerpoint/2010/main" val="15878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a:extLst>
              <a:ext uri="{FF2B5EF4-FFF2-40B4-BE49-F238E27FC236}">
                <a16:creationId xmlns:a16="http://schemas.microsoft.com/office/drawing/2014/main" id="{56841AE8-A3F7-4BD7-AA76-7583156F1E27}"/>
              </a:ext>
            </a:extLst>
          </p:cNvPr>
          <p:cNvSpPr/>
          <p:nvPr/>
        </p:nvSpPr>
        <p:spPr>
          <a:xfrm>
            <a:off x="0" y="6204027"/>
            <a:ext cx="9144000" cy="671384"/>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pic>
        <p:nvPicPr>
          <p:cNvPr id="11" name="Рисунок 10">
            <a:extLst>
              <a:ext uri="{FF2B5EF4-FFF2-40B4-BE49-F238E27FC236}">
                <a16:creationId xmlns:a16="http://schemas.microsoft.com/office/drawing/2014/main" id="{6769587D-02B9-449F-8321-957004EB6A5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1000"/>
                    </a14:imgEffect>
                    <a14:imgEffect>
                      <a14:brightnessContrast contrast="28000"/>
                    </a14:imgEffect>
                  </a14:imgLayer>
                </a14:imgProps>
              </a:ext>
              <a:ext uri="{28A0092B-C50C-407E-A947-70E740481C1C}">
                <a14:useLocalDpi xmlns:a14="http://schemas.microsoft.com/office/drawing/2010/main" val="0"/>
              </a:ext>
            </a:extLst>
          </a:blip>
          <a:stretch>
            <a:fillRect/>
          </a:stretch>
        </p:blipFill>
        <p:spPr>
          <a:xfrm>
            <a:off x="0" y="32494"/>
            <a:ext cx="1937994" cy="931333"/>
          </a:xfrm>
          <a:prstGeom prst="rect">
            <a:avLst/>
          </a:prstGeom>
        </p:spPr>
      </p:pic>
      <p:sp>
        <p:nvSpPr>
          <p:cNvPr id="12" name="TextBox 11">
            <a:extLst>
              <a:ext uri="{FF2B5EF4-FFF2-40B4-BE49-F238E27FC236}">
                <a16:creationId xmlns:a16="http://schemas.microsoft.com/office/drawing/2014/main" id="{F5F69FEB-054E-4CDD-9922-B3697B345458}"/>
              </a:ext>
            </a:extLst>
          </p:cNvPr>
          <p:cNvSpPr txBox="1"/>
          <p:nvPr/>
        </p:nvSpPr>
        <p:spPr>
          <a:xfrm>
            <a:off x="705928" y="3416219"/>
            <a:ext cx="3179804" cy="1015663"/>
          </a:xfrm>
          <a:prstGeom prst="rect">
            <a:avLst/>
          </a:prstGeom>
          <a:noFill/>
        </p:spPr>
        <p:txBody>
          <a:bodyPr wrap="square" rtlCol="0">
            <a:spAutoFit/>
          </a:bodyPr>
          <a:lstStyle/>
          <a:p>
            <a:pPr algn="l"/>
            <a:endParaRPr lang="en-US" sz="1200" b="0" i="0" dirty="0">
              <a:solidFill>
                <a:srgbClr val="000000"/>
              </a:solidFill>
              <a:effectLst/>
              <a:latin typeface="Bahnschrift Light" panose="020B0502040204020203" pitchFamily="34" charset="0"/>
              <a:cs typeface="Mongolian Baiti" panose="03000500000000000000" pitchFamily="66" charset="0"/>
            </a:endParaRPr>
          </a:p>
          <a:p>
            <a:pPr algn="l"/>
            <a:endParaRPr lang="en-US" sz="1200" b="0" i="0" dirty="0">
              <a:solidFill>
                <a:srgbClr val="000000"/>
              </a:solidFill>
              <a:effectLst/>
              <a:latin typeface="Bahnschrift Light" panose="020B0502040204020203" pitchFamily="34" charset="0"/>
              <a:cs typeface="Mongolian Baiti" panose="03000500000000000000" pitchFamily="66" charset="0"/>
            </a:endParaRPr>
          </a:p>
          <a:p>
            <a:pPr algn="l"/>
            <a:r>
              <a:rPr lang="en-US" sz="1200" b="0" i="0" dirty="0">
                <a:solidFill>
                  <a:srgbClr val="000000"/>
                </a:solidFill>
                <a:effectLst/>
                <a:latin typeface="Bahnschrift Light" panose="020B0502040204020203" pitchFamily="34" charset="0"/>
                <a:cs typeface="Mongolian Baiti" panose="03000500000000000000" pitchFamily="66" charset="0"/>
              </a:rPr>
              <a:t>Republic of Moldova, 36 </a:t>
            </a:r>
            <a:r>
              <a:rPr lang="en-US" sz="1200" b="0" i="0" dirty="0" err="1">
                <a:solidFill>
                  <a:srgbClr val="000000"/>
                </a:solidFill>
                <a:effectLst/>
                <a:latin typeface="Bahnschrift Light" panose="020B0502040204020203" pitchFamily="34" charset="0"/>
                <a:cs typeface="Mongolian Baiti" panose="03000500000000000000" pitchFamily="66" charset="0"/>
              </a:rPr>
              <a:t>Dragomirna</a:t>
            </a:r>
            <a:r>
              <a:rPr lang="en-US" sz="1200" b="0" i="0" dirty="0">
                <a:solidFill>
                  <a:srgbClr val="000000"/>
                </a:solidFill>
                <a:effectLst/>
                <a:latin typeface="Bahnschrift Light" panose="020B0502040204020203" pitchFamily="34" charset="0"/>
                <a:cs typeface="Mongolian Baiti" panose="03000500000000000000" pitchFamily="66" charset="0"/>
              </a:rPr>
              <a:t> street, Chisinau, MD-2008</a:t>
            </a:r>
          </a:p>
          <a:p>
            <a:endParaRPr lang="ru-MD" sz="1200" dirty="0">
              <a:latin typeface="Bahnschrift Light" panose="020B0502040204020203" pitchFamily="34" charset="0"/>
              <a:cs typeface="Mongolian Baiti" panose="03000500000000000000" pitchFamily="66" charset="0"/>
            </a:endParaRPr>
          </a:p>
        </p:txBody>
      </p:sp>
      <p:sp>
        <p:nvSpPr>
          <p:cNvPr id="13" name="TextBox 12">
            <a:extLst>
              <a:ext uri="{FF2B5EF4-FFF2-40B4-BE49-F238E27FC236}">
                <a16:creationId xmlns:a16="http://schemas.microsoft.com/office/drawing/2014/main" id="{5B41744C-AE8C-4ECE-B5AB-8F4E60000EA1}"/>
              </a:ext>
            </a:extLst>
          </p:cNvPr>
          <p:cNvSpPr txBox="1"/>
          <p:nvPr/>
        </p:nvSpPr>
        <p:spPr>
          <a:xfrm>
            <a:off x="3780782" y="6415632"/>
            <a:ext cx="1901483" cy="307777"/>
          </a:xfrm>
          <a:prstGeom prst="rect">
            <a:avLst/>
          </a:prstGeom>
          <a:noFill/>
        </p:spPr>
        <p:txBody>
          <a:bodyPr wrap="none" rtlCol="0">
            <a:spAutoFit/>
          </a:bodyPr>
          <a:lstStyle/>
          <a:p>
            <a:r>
              <a:rPr lang="en-US" sz="1400" b="1" dirty="0">
                <a:solidFill>
                  <a:schemeClr val="bg1">
                    <a:lumMod val="95000"/>
                  </a:schemeClr>
                </a:solidFill>
                <a:latin typeface="Bahnschrift SemiLight" panose="020B0502040204020203" pitchFamily="34" charset="0"/>
                <a:cs typeface="Calibri" panose="020F0502020204030204" pitchFamily="34" charset="0"/>
              </a:rPr>
              <a:t>Wish you all the best!</a:t>
            </a:r>
            <a:endParaRPr lang="ru-MD" sz="1400" b="1" dirty="0">
              <a:solidFill>
                <a:schemeClr val="bg1">
                  <a:lumMod val="95000"/>
                </a:schemeClr>
              </a:solidFill>
              <a:latin typeface="Bahnschrift SemiLight" panose="020B0502040204020203" pitchFamily="34" charset="0"/>
              <a:cs typeface="Calibri" panose="020F0502020204030204" pitchFamily="34" charset="0"/>
            </a:endParaRPr>
          </a:p>
        </p:txBody>
      </p:sp>
      <p:pic>
        <p:nvPicPr>
          <p:cNvPr id="16" name="Рисунок 15">
            <a:extLst>
              <a:ext uri="{FF2B5EF4-FFF2-40B4-BE49-F238E27FC236}">
                <a16:creationId xmlns:a16="http://schemas.microsoft.com/office/drawing/2014/main" id="{2DE931C5-0AE3-4DB3-9771-5995D14FB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778" y="3905085"/>
            <a:ext cx="228600" cy="228600"/>
          </a:xfrm>
          <a:prstGeom prst="rect">
            <a:avLst/>
          </a:prstGeom>
        </p:spPr>
      </p:pic>
      <p:sp>
        <p:nvSpPr>
          <p:cNvPr id="19" name="TextBox 18">
            <a:extLst>
              <a:ext uri="{FF2B5EF4-FFF2-40B4-BE49-F238E27FC236}">
                <a16:creationId xmlns:a16="http://schemas.microsoft.com/office/drawing/2014/main" id="{7C982695-A3F5-428A-BD99-43E8C8FB6425}"/>
              </a:ext>
            </a:extLst>
          </p:cNvPr>
          <p:cNvSpPr txBox="1"/>
          <p:nvPr/>
        </p:nvSpPr>
        <p:spPr>
          <a:xfrm>
            <a:off x="1017017" y="1768723"/>
            <a:ext cx="4331140" cy="523220"/>
          </a:xfrm>
          <a:prstGeom prst="rect">
            <a:avLst/>
          </a:prstGeom>
          <a:noFill/>
        </p:spPr>
        <p:txBody>
          <a:bodyPr wrap="square">
            <a:spAutoFit/>
          </a:bodyPr>
          <a:lstStyle/>
          <a:p>
            <a:r>
              <a:rPr lang="en-US" sz="1400" dirty="0">
                <a:latin typeface="Bahnschrift Light" panose="020B0502040204020203" pitchFamily="34" charset="0"/>
              </a:rPr>
              <a:t>info@adderra.com</a:t>
            </a:r>
          </a:p>
          <a:p>
            <a:endParaRPr lang="ru-MD" sz="1400" dirty="0">
              <a:latin typeface="Bahnschrift Light" panose="020B0502040204020203" pitchFamily="34" charset="0"/>
            </a:endParaRPr>
          </a:p>
        </p:txBody>
      </p:sp>
      <p:sp>
        <p:nvSpPr>
          <p:cNvPr id="20" name="Заголовок 1">
            <a:extLst>
              <a:ext uri="{FF2B5EF4-FFF2-40B4-BE49-F238E27FC236}">
                <a16:creationId xmlns:a16="http://schemas.microsoft.com/office/drawing/2014/main" id="{3172EBD4-B195-4775-B702-23C29733BAE4}"/>
              </a:ext>
            </a:extLst>
          </p:cNvPr>
          <p:cNvSpPr>
            <a:spLocks noGrp="1"/>
          </p:cNvSpPr>
          <p:nvPr>
            <p:ph type="title"/>
          </p:nvPr>
        </p:nvSpPr>
        <p:spPr>
          <a:xfrm>
            <a:off x="7136334" y="573298"/>
            <a:ext cx="1937994" cy="442069"/>
          </a:xfrm>
        </p:spPr>
        <p:txBody>
          <a:bodyPr>
            <a:normAutofit fontScale="90000"/>
          </a:bodyPr>
          <a:lstStyle/>
          <a:p>
            <a:pPr algn="r"/>
            <a:r>
              <a:rPr lang="en-US" sz="2000" dirty="0">
                <a:latin typeface="Bahnschrift Light" panose="020B0502040204020203" pitchFamily="34" charset="0"/>
                <a:ea typeface="+mn-ea"/>
                <a:cs typeface="+mn-cs"/>
              </a:rPr>
              <a:t>Contact</a:t>
            </a:r>
            <a:r>
              <a:rPr lang="en-US" sz="3200" dirty="0"/>
              <a:t> </a:t>
            </a:r>
            <a:r>
              <a:rPr lang="en-US" sz="2000" dirty="0">
                <a:latin typeface="Bahnschrift Light" panose="020B0502040204020203" pitchFamily="34" charset="0"/>
                <a:ea typeface="+mn-ea"/>
                <a:cs typeface="+mn-cs"/>
              </a:rPr>
              <a:t>us</a:t>
            </a:r>
            <a:endParaRPr lang="ru-MD" sz="2000" dirty="0">
              <a:latin typeface="Bahnschrift Light" panose="020B0502040204020203" pitchFamily="34" charset="0"/>
              <a:ea typeface="+mn-ea"/>
              <a:cs typeface="+mn-cs"/>
            </a:endParaRPr>
          </a:p>
        </p:txBody>
      </p:sp>
      <p:sp>
        <p:nvSpPr>
          <p:cNvPr id="21" name="TextBox 20">
            <a:extLst>
              <a:ext uri="{FF2B5EF4-FFF2-40B4-BE49-F238E27FC236}">
                <a16:creationId xmlns:a16="http://schemas.microsoft.com/office/drawing/2014/main" id="{812E3196-7F2A-4C50-B241-234876C87A04}"/>
              </a:ext>
            </a:extLst>
          </p:cNvPr>
          <p:cNvSpPr txBox="1"/>
          <p:nvPr/>
        </p:nvSpPr>
        <p:spPr>
          <a:xfrm>
            <a:off x="3933664" y="1742298"/>
            <a:ext cx="2413686" cy="584775"/>
          </a:xfrm>
          <a:prstGeom prst="rect">
            <a:avLst/>
          </a:prstGeom>
          <a:noFill/>
        </p:spPr>
        <p:txBody>
          <a:bodyPr wrap="square" rtlCol="0">
            <a:spAutoFit/>
          </a:bodyPr>
          <a:lstStyle/>
          <a:p>
            <a:r>
              <a:rPr lang="ru-RU" sz="1400" dirty="0">
                <a:latin typeface="Bahnschrift Light" panose="020B0502040204020203" pitchFamily="34" charset="0"/>
              </a:rPr>
              <a:t> </a:t>
            </a:r>
            <a:r>
              <a:rPr lang="en-US" sz="1400" dirty="0">
                <a:latin typeface="Bahnschrift Light" panose="020B0502040204020203" pitchFamily="34" charset="0"/>
              </a:rPr>
              <a:t>+373 (22) 93 00 12 </a:t>
            </a:r>
            <a:endParaRPr lang="ru-MD" sz="1400" dirty="0">
              <a:latin typeface="Bahnschrift Light" panose="020B0502040204020203" pitchFamily="34" charset="0"/>
            </a:endParaRPr>
          </a:p>
          <a:p>
            <a:endParaRPr lang="ru-MD" dirty="0">
              <a:latin typeface="Bahnschrift Light" panose="020B0502040204020203" pitchFamily="34" charset="0"/>
            </a:endParaRPr>
          </a:p>
        </p:txBody>
      </p:sp>
      <p:pic>
        <p:nvPicPr>
          <p:cNvPr id="25" name="Рисунок 24">
            <a:extLst>
              <a:ext uri="{FF2B5EF4-FFF2-40B4-BE49-F238E27FC236}">
                <a16:creationId xmlns:a16="http://schemas.microsoft.com/office/drawing/2014/main" id="{0EE50AE4-A9D1-4711-9082-BAE7BF954996}"/>
              </a:ext>
            </a:extLst>
          </p:cNvPr>
          <p:cNvPicPr>
            <a:picLocks noChangeAspect="1"/>
          </p:cNvPicPr>
          <p:nvPr/>
        </p:nvPicPr>
        <p:blipFill>
          <a:blip r:embed="rId5">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42657" y="1642208"/>
            <a:ext cx="439742" cy="439742"/>
          </a:xfrm>
          <a:prstGeom prst="rect">
            <a:avLst/>
          </a:prstGeom>
        </p:spPr>
      </p:pic>
      <p:pic>
        <p:nvPicPr>
          <p:cNvPr id="27" name="Рисунок 26">
            <a:extLst>
              <a:ext uri="{FF2B5EF4-FFF2-40B4-BE49-F238E27FC236}">
                <a16:creationId xmlns:a16="http://schemas.microsoft.com/office/drawing/2014/main" id="{521B5896-FE09-47EC-8DA6-E318B23D55E7}"/>
              </a:ext>
            </a:extLst>
          </p:cNvPr>
          <p:cNvPicPr>
            <a:picLocks noChangeAspect="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74058" y="1651265"/>
            <a:ext cx="513337" cy="513337"/>
          </a:xfrm>
          <a:prstGeom prst="rect">
            <a:avLst/>
          </a:prstGeom>
        </p:spPr>
      </p:pic>
      <p:sp>
        <p:nvSpPr>
          <p:cNvPr id="28" name="TextBox 27">
            <a:extLst>
              <a:ext uri="{FF2B5EF4-FFF2-40B4-BE49-F238E27FC236}">
                <a16:creationId xmlns:a16="http://schemas.microsoft.com/office/drawing/2014/main" id="{0E87FE16-6632-4DAF-9970-232959B95673}"/>
              </a:ext>
            </a:extLst>
          </p:cNvPr>
          <p:cNvSpPr txBox="1"/>
          <p:nvPr/>
        </p:nvSpPr>
        <p:spPr>
          <a:xfrm>
            <a:off x="1385920" y="2904772"/>
            <a:ext cx="1596177" cy="369332"/>
          </a:xfrm>
          <a:prstGeom prst="rect">
            <a:avLst/>
          </a:prstGeom>
          <a:noFill/>
        </p:spPr>
        <p:txBody>
          <a:bodyPr wrap="square" rtlCol="0">
            <a:spAutoFit/>
          </a:bodyPr>
          <a:lstStyle/>
          <a:p>
            <a:r>
              <a:rPr lang="en-US" dirty="0">
                <a:latin typeface="Bahnschrift Light" panose="020B0502040204020203" pitchFamily="34" charset="0"/>
              </a:rPr>
              <a:t>Our offices</a:t>
            </a:r>
            <a:endParaRPr lang="ru-MD" dirty="0">
              <a:latin typeface="Bahnschrift Light" panose="020B0502040204020203" pitchFamily="34" charset="0"/>
            </a:endParaRPr>
          </a:p>
        </p:txBody>
      </p:sp>
      <p:pic>
        <p:nvPicPr>
          <p:cNvPr id="30" name="Рисунок 29">
            <a:extLst>
              <a:ext uri="{FF2B5EF4-FFF2-40B4-BE49-F238E27FC236}">
                <a16:creationId xmlns:a16="http://schemas.microsoft.com/office/drawing/2014/main" id="{8E7226FC-F078-43CB-AF94-9FBEC3560EE8}"/>
              </a:ext>
            </a:extLst>
          </p:cNvPr>
          <p:cNvPicPr>
            <a:picLocks noChangeAspect="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00232" y="1641382"/>
            <a:ext cx="442069" cy="442069"/>
          </a:xfrm>
          <a:prstGeom prst="rect">
            <a:avLst/>
          </a:prstGeom>
        </p:spPr>
      </p:pic>
      <p:sp>
        <p:nvSpPr>
          <p:cNvPr id="31" name="TextBox 30">
            <a:extLst>
              <a:ext uri="{FF2B5EF4-FFF2-40B4-BE49-F238E27FC236}">
                <a16:creationId xmlns:a16="http://schemas.microsoft.com/office/drawing/2014/main" id="{2A3CC35F-8BB4-45D3-9F9D-6BFCCA937B03}"/>
              </a:ext>
            </a:extLst>
          </p:cNvPr>
          <p:cNvSpPr txBox="1"/>
          <p:nvPr/>
        </p:nvSpPr>
        <p:spPr>
          <a:xfrm>
            <a:off x="6957803" y="1712143"/>
            <a:ext cx="1968843" cy="307777"/>
          </a:xfrm>
          <a:prstGeom prst="rect">
            <a:avLst/>
          </a:prstGeom>
          <a:noFill/>
        </p:spPr>
        <p:txBody>
          <a:bodyPr wrap="square" rtlCol="0">
            <a:spAutoFit/>
          </a:bodyPr>
          <a:lstStyle/>
          <a:p>
            <a:r>
              <a:rPr lang="en-US" sz="1400" dirty="0">
                <a:latin typeface="Bahnschrift Light" panose="020B0502040204020203" pitchFamily="34" charset="0"/>
              </a:rPr>
              <a:t>www.adderra.com</a:t>
            </a:r>
            <a:endParaRPr lang="ru-MD" sz="1400" dirty="0">
              <a:latin typeface="Bahnschrift Light" panose="020B0502040204020203" pitchFamily="34" charset="0"/>
            </a:endParaRPr>
          </a:p>
        </p:txBody>
      </p:sp>
      <p:pic>
        <p:nvPicPr>
          <p:cNvPr id="9" name="Объект 8">
            <a:extLst>
              <a:ext uri="{FF2B5EF4-FFF2-40B4-BE49-F238E27FC236}">
                <a16:creationId xmlns:a16="http://schemas.microsoft.com/office/drawing/2014/main" id="{7FE5B074-AF55-4D78-9CB8-49116ABC1972}"/>
              </a:ext>
            </a:extLst>
          </p:cNvPr>
          <p:cNvPicPr>
            <a:picLocks noGrp="1" noChangeAspect="1"/>
          </p:cNvPicPr>
          <p:nvPr>
            <p:ph idx="1"/>
          </p:nvPr>
        </p:nvPicPr>
        <p:blipFill>
          <a:blip r:embed="rId8">
            <a:extLst>
              <a:ext uri="{28A0092B-C50C-407E-A947-70E740481C1C}">
                <a14:useLocalDpi xmlns:a14="http://schemas.microsoft.com/office/drawing/2010/main" val="0"/>
              </a:ext>
            </a:extLst>
          </a:blip>
          <a:stretch>
            <a:fillRect/>
          </a:stretch>
        </p:blipFill>
        <p:spPr>
          <a:xfrm>
            <a:off x="4302119" y="2581389"/>
            <a:ext cx="4478377" cy="2985584"/>
          </a:xfr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218166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49466E2-9853-4AE4-A699-F3265946270D}"/>
              </a:ext>
            </a:extLst>
          </p:cNvPr>
          <p:cNvSpPr/>
          <p:nvPr/>
        </p:nvSpPr>
        <p:spPr>
          <a:xfrm>
            <a:off x="0" y="6211330"/>
            <a:ext cx="9144000" cy="671384"/>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pic>
        <p:nvPicPr>
          <p:cNvPr id="8" name="Рисунок 7">
            <a:extLst>
              <a:ext uri="{FF2B5EF4-FFF2-40B4-BE49-F238E27FC236}">
                <a16:creationId xmlns:a16="http://schemas.microsoft.com/office/drawing/2014/main" id="{1428DF6F-9750-4FCA-9396-D96D022B1842}"/>
              </a:ext>
            </a:extLst>
          </p:cNvPr>
          <p:cNvPicPr>
            <a:picLocks noChangeAspect="1"/>
          </p:cNvPicPr>
          <p:nvPr/>
        </p:nvPicPr>
        <p:blipFill rotWithShape="1">
          <a:blip r:embed="rId2">
            <a:extLst>
              <a:ext uri="{28A0092B-C50C-407E-A947-70E740481C1C}">
                <a14:useLocalDpi xmlns:a14="http://schemas.microsoft.com/office/drawing/2010/main" val="0"/>
              </a:ext>
            </a:extLst>
          </a:blip>
          <a:srcRect l="-853" r="853" b="30579"/>
          <a:stretch/>
        </p:blipFill>
        <p:spPr>
          <a:xfrm>
            <a:off x="-417300" y="683740"/>
            <a:ext cx="4173755" cy="5527590"/>
          </a:xfrm>
          <a:prstGeom prst="rect">
            <a:avLst/>
          </a:prstGeom>
          <a:ln>
            <a:noFill/>
          </a:ln>
          <a:effectLst>
            <a:outerShdw blurRad="292100" dist="139700" dir="2700000" algn="tl" rotWithShape="0">
              <a:srgbClr val="333333">
                <a:alpha val="65000"/>
              </a:srgbClr>
            </a:outerShdw>
          </a:effectLst>
        </p:spPr>
      </p:pic>
      <p:graphicFrame>
        <p:nvGraphicFramePr>
          <p:cNvPr id="10" name="Таблица 10">
            <a:extLst>
              <a:ext uri="{FF2B5EF4-FFF2-40B4-BE49-F238E27FC236}">
                <a16:creationId xmlns:a16="http://schemas.microsoft.com/office/drawing/2014/main" id="{81072491-9356-471F-8385-6F849F4F5B81}"/>
              </a:ext>
            </a:extLst>
          </p:cNvPr>
          <p:cNvGraphicFramePr>
            <a:graphicFrameLocks noGrp="1"/>
          </p:cNvGraphicFramePr>
          <p:nvPr>
            <p:ph idx="1"/>
            <p:extLst>
              <p:ext uri="{D42A27DB-BD31-4B8C-83A1-F6EECF244321}">
                <p14:modId xmlns:p14="http://schemas.microsoft.com/office/powerpoint/2010/main" val="1224451679"/>
              </p:ext>
            </p:extLst>
          </p:nvPr>
        </p:nvGraphicFramePr>
        <p:xfrm>
          <a:off x="4016765" y="739148"/>
          <a:ext cx="4866925" cy="5416774"/>
        </p:xfrm>
        <a:graphic>
          <a:graphicData uri="http://schemas.openxmlformats.org/drawingml/2006/table">
            <a:tbl>
              <a:tblPr firstRow="1" bandRow="1">
                <a:tableStyleId>{5940675A-B579-460E-94D1-54222C63F5DA}</a:tableStyleId>
              </a:tblPr>
              <a:tblGrid>
                <a:gridCol w="4866925">
                  <a:extLst>
                    <a:ext uri="{9D8B030D-6E8A-4147-A177-3AD203B41FA5}">
                      <a16:colId xmlns:a16="http://schemas.microsoft.com/office/drawing/2014/main" val="919411143"/>
                    </a:ext>
                  </a:extLst>
                </a:gridCol>
              </a:tblGrid>
              <a:tr h="461954">
                <a:tc>
                  <a:txBody>
                    <a:bodyPr/>
                    <a:lstStyle/>
                    <a:p>
                      <a:r>
                        <a:rPr lang="en-US" sz="1600" dirty="0">
                          <a:solidFill>
                            <a:schemeClr val="tx1"/>
                          </a:solidFill>
                        </a:rPr>
                        <a:t>Briefly about us</a:t>
                      </a:r>
                      <a:endParaRPr lang="ru-MD" sz="1600" dirty="0">
                        <a:solidFill>
                          <a:schemeClr val="tx1"/>
                        </a:solidFill>
                      </a:endParaRPr>
                    </a:p>
                  </a:txBody>
                  <a:tcPr anchor="ctr">
                    <a:lnL w="12700" cmpd="sng">
                      <a:noFill/>
                    </a:lnL>
                    <a:lnR w="12700" cmpd="sng">
                      <a:noFill/>
                    </a:lnR>
                    <a:lnT w="12700" cmpd="sng">
                      <a:noFill/>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922572"/>
                  </a:ext>
                </a:extLst>
              </a:tr>
              <a:tr h="461954">
                <a:tc>
                  <a:txBody>
                    <a:bodyPr/>
                    <a:lstStyle/>
                    <a:p>
                      <a:r>
                        <a:rPr lang="en-US" sz="1600" dirty="0">
                          <a:solidFill>
                            <a:schemeClr val="tx1"/>
                          </a:solidFill>
                        </a:rPr>
                        <a:t>Solution for hotels and landlords</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2317043"/>
                  </a:ext>
                </a:extLst>
              </a:tr>
              <a:tr h="461954">
                <a:tc>
                  <a:txBody>
                    <a:bodyPr/>
                    <a:lstStyle/>
                    <a:p>
                      <a:r>
                        <a:rPr lang="en-US" sz="1600" dirty="0" err="1">
                          <a:solidFill>
                            <a:schemeClr val="tx1"/>
                          </a:solidFill>
                        </a:rPr>
                        <a:t>Adderra</a:t>
                      </a:r>
                      <a:r>
                        <a:rPr lang="en-US" sz="1600" dirty="0">
                          <a:solidFill>
                            <a:schemeClr val="tx1"/>
                          </a:solidFill>
                        </a:rPr>
                        <a:t> basic configuration</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872524"/>
                  </a:ext>
                </a:extLst>
              </a:tr>
              <a:tr h="461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Payments via ADDERRA smartphone application</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168281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Payments via KEY FOB</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13958500"/>
                  </a:ext>
                </a:extLst>
              </a:tr>
              <a:tr h="4619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Key stakeholders</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8258556"/>
                  </a:ext>
                </a:extLst>
              </a:tr>
              <a:tr h="461954">
                <a:tc>
                  <a:txBody>
                    <a:bodyPr/>
                    <a:lstStyle/>
                    <a:p>
                      <a:r>
                        <a:rPr lang="en-US" sz="1600" dirty="0">
                          <a:solidFill>
                            <a:schemeClr val="tx1"/>
                          </a:solidFill>
                        </a:rPr>
                        <a:t>How it works</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840057"/>
                  </a:ext>
                </a:extLst>
              </a:tr>
              <a:tr h="461954">
                <a:tc>
                  <a:txBody>
                    <a:bodyPr/>
                    <a:lstStyle/>
                    <a:p>
                      <a:r>
                        <a:rPr lang="en-US" sz="1600" dirty="0">
                          <a:solidFill>
                            <a:schemeClr val="tx1"/>
                          </a:solidFill>
                        </a:rPr>
                        <a:t>Commercial value</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9010240"/>
                  </a:ext>
                </a:extLst>
              </a:tr>
              <a:tr h="461954">
                <a:tc>
                  <a:txBody>
                    <a:bodyPr/>
                    <a:lstStyle/>
                    <a:p>
                      <a:r>
                        <a:rPr lang="en-US" sz="1600" dirty="0">
                          <a:solidFill>
                            <a:schemeClr val="tx1"/>
                          </a:solidFill>
                        </a:rPr>
                        <a:t>ADD </a:t>
                      </a:r>
                      <a:r>
                        <a:rPr lang="en-US" sz="1600" dirty="0" err="1">
                          <a:solidFill>
                            <a:schemeClr val="tx1"/>
                          </a:solidFill>
                        </a:rPr>
                        <a:t>Grup</a:t>
                      </a:r>
                      <a:r>
                        <a:rPr lang="en-US" sz="1600" dirty="0">
                          <a:solidFill>
                            <a:schemeClr val="tx1"/>
                          </a:solidFill>
                        </a:rPr>
                        <a:t> &amp; </a:t>
                      </a:r>
                      <a:r>
                        <a:rPr lang="en-US" sz="1600" dirty="0" err="1">
                          <a:solidFill>
                            <a:schemeClr val="tx1"/>
                          </a:solidFill>
                        </a:rPr>
                        <a:t>Adderra</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19711209"/>
                  </a:ext>
                </a:extLst>
              </a:tr>
              <a:tr h="461954">
                <a:tc>
                  <a:txBody>
                    <a:bodyPr/>
                    <a:lstStyle/>
                    <a:p>
                      <a:r>
                        <a:rPr lang="en-US" sz="1600" dirty="0">
                          <a:solidFill>
                            <a:schemeClr val="tx1"/>
                          </a:solidFill>
                        </a:rPr>
                        <a:t>Our Products</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62882816"/>
                  </a:ext>
                </a:extLst>
              </a:tr>
              <a:tr h="461954">
                <a:tc>
                  <a:txBody>
                    <a:bodyPr/>
                    <a:lstStyle/>
                    <a:p>
                      <a:r>
                        <a:rPr lang="en-US" sz="1600" dirty="0">
                          <a:solidFill>
                            <a:schemeClr val="tx1"/>
                          </a:solidFill>
                        </a:rPr>
                        <a:t>Case of hotel “Amor de Helene”</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95734134"/>
                  </a:ext>
                </a:extLst>
              </a:tr>
              <a:tr h="461954">
                <a:tc>
                  <a:txBody>
                    <a:bodyPr/>
                    <a:lstStyle/>
                    <a:p>
                      <a:r>
                        <a:rPr lang="en-US" sz="1600" dirty="0">
                          <a:solidFill>
                            <a:schemeClr val="tx1"/>
                          </a:solidFill>
                        </a:rPr>
                        <a:t>Contacts</a:t>
                      </a:r>
                      <a:endParaRPr lang="ru-MD" sz="1600" dirty="0">
                        <a:solidFill>
                          <a:schemeClr val="tx1"/>
                        </a:solidFill>
                      </a:endParaRPr>
                    </a:p>
                  </a:txBody>
                  <a:tcPr anchor="ctr">
                    <a:lnL w="12700" cmpd="sng">
                      <a:noFill/>
                    </a:lnL>
                    <a:lnR w="12700" cmpd="sng">
                      <a:noFill/>
                    </a:lnR>
                    <a:lnT w="12700" cap="flat" cmpd="sng" algn="ctr">
                      <a:solidFill>
                        <a:schemeClr val="tx1"/>
                      </a:solidFill>
                      <a:prstDash val="sysDot"/>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50740468"/>
                  </a:ext>
                </a:extLst>
              </a:tr>
            </a:tbl>
          </a:graphicData>
        </a:graphic>
      </p:graphicFrame>
      <p:sp>
        <p:nvSpPr>
          <p:cNvPr id="11" name="TextBox 10">
            <a:extLst>
              <a:ext uri="{FF2B5EF4-FFF2-40B4-BE49-F238E27FC236}">
                <a16:creationId xmlns:a16="http://schemas.microsoft.com/office/drawing/2014/main" id="{8D36934E-9527-4558-B42C-3620E76C2A3E}"/>
              </a:ext>
            </a:extLst>
          </p:cNvPr>
          <p:cNvSpPr txBox="1"/>
          <p:nvPr/>
        </p:nvSpPr>
        <p:spPr>
          <a:xfrm>
            <a:off x="6405269" y="24713"/>
            <a:ext cx="2669059" cy="400110"/>
          </a:xfrm>
          <a:prstGeom prst="rect">
            <a:avLst/>
          </a:prstGeom>
          <a:noFill/>
        </p:spPr>
        <p:txBody>
          <a:bodyPr wrap="square" rtlCol="0">
            <a:spAutoFit/>
          </a:bodyPr>
          <a:lstStyle>
            <a:defPPr>
              <a:defRPr lang="en-US"/>
            </a:defPPr>
            <a:lvl1pPr algn="r">
              <a:defRPr sz="2000">
                <a:solidFill>
                  <a:schemeClr val="bg1">
                    <a:lumMod val="95000"/>
                  </a:schemeClr>
                </a:solidFill>
                <a:latin typeface="Bahnschrift Light" panose="020B0502040204020203" pitchFamily="34" charset="0"/>
              </a:defRPr>
            </a:lvl1pPr>
          </a:lstStyle>
          <a:p>
            <a:r>
              <a:rPr lang="en-US" dirty="0">
                <a:solidFill>
                  <a:schemeClr val="tx1"/>
                </a:solidFill>
              </a:rPr>
              <a:t>Table of contents</a:t>
            </a:r>
            <a:endParaRPr lang="ru-MD" dirty="0">
              <a:solidFill>
                <a:schemeClr val="tx1"/>
              </a:solidFill>
            </a:endParaRPr>
          </a:p>
        </p:txBody>
      </p:sp>
    </p:spTree>
    <p:extLst>
      <p:ext uri="{BB962C8B-B14F-4D97-AF65-F5344CB8AC3E}">
        <p14:creationId xmlns:p14="http://schemas.microsoft.com/office/powerpoint/2010/main" val="255616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1491E51F-42F5-4794-A759-B0D4DE937329}"/>
              </a:ext>
            </a:extLst>
          </p:cNvPr>
          <p:cNvSpPr/>
          <p:nvPr/>
        </p:nvSpPr>
        <p:spPr>
          <a:xfrm>
            <a:off x="-66364" y="0"/>
            <a:ext cx="2636570" cy="6858000"/>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MD"/>
          </a:p>
        </p:txBody>
      </p:sp>
      <p:sp>
        <p:nvSpPr>
          <p:cNvPr id="5" name="Прямоугольник: скругленные углы 4">
            <a:extLst>
              <a:ext uri="{FF2B5EF4-FFF2-40B4-BE49-F238E27FC236}">
                <a16:creationId xmlns:a16="http://schemas.microsoft.com/office/drawing/2014/main" id="{A0DCF354-3266-40E8-8CEA-0F8A3817C691}"/>
              </a:ext>
            </a:extLst>
          </p:cNvPr>
          <p:cNvSpPr/>
          <p:nvPr/>
        </p:nvSpPr>
        <p:spPr>
          <a:xfrm>
            <a:off x="2693773" y="636150"/>
            <a:ext cx="6293708" cy="90616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err="1">
                <a:ln>
                  <a:noFill/>
                </a:ln>
                <a:solidFill>
                  <a:sysClr val="windowText" lastClr="000000"/>
                </a:solidFill>
                <a:effectLst/>
                <a:uLnTx/>
                <a:uFillTx/>
                <a:latin typeface="Bahnschrift Light" panose="020B0502040204020203" pitchFamily="34" charset="0"/>
                <a:cs typeface="Myanmar Text" panose="020B0502040204020203" pitchFamily="34" charset="0"/>
              </a:rPr>
              <a:t>Adderra</a:t>
            </a:r>
            <a:r>
              <a:rPr kumimoji="0" lang="en-US" sz="1600" b="0" i="0" u="none" strike="noStrike" kern="0" cap="none" spc="0" normalizeH="0" baseline="0" noProof="0" dirty="0">
                <a:ln>
                  <a:noFill/>
                </a:ln>
                <a:solidFill>
                  <a:sysClr val="windowText" lastClr="000000"/>
                </a:solidFill>
                <a:effectLst/>
                <a:uLnTx/>
                <a:uFillTx/>
                <a:latin typeface="Bahnschrift Light" panose="020B0502040204020203" pitchFamily="34" charset="0"/>
                <a:cs typeface="Myanmar Text" panose="020B0502040204020203" pitchFamily="34" charset="0"/>
              </a:rPr>
              <a:t> is an individual sub-metering system for measurement of electricity and water with integrated billing and payment platform.</a:t>
            </a:r>
          </a:p>
        </p:txBody>
      </p:sp>
      <p:sp>
        <p:nvSpPr>
          <p:cNvPr id="6" name="Прямоугольник: скругленные углы 5">
            <a:extLst>
              <a:ext uri="{FF2B5EF4-FFF2-40B4-BE49-F238E27FC236}">
                <a16:creationId xmlns:a16="http://schemas.microsoft.com/office/drawing/2014/main" id="{F4619BA0-BF94-4583-8E5D-8D9DDF4615EF}"/>
              </a:ext>
            </a:extLst>
          </p:cNvPr>
          <p:cNvSpPr/>
          <p:nvPr/>
        </p:nvSpPr>
        <p:spPr>
          <a:xfrm>
            <a:off x="2693773" y="2707966"/>
            <a:ext cx="6293708" cy="1093354"/>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Bahnschrift Light" panose="020B0502040204020203" pitchFamily="34" charset="0"/>
                <a:cs typeface="Myanmar Text" panose="020B0502040204020203" pitchFamily="34" charset="0"/>
              </a:rPr>
              <a:t>The solution involves the use of certified hardware (electricity and </a:t>
            </a:r>
            <a:r>
              <a:rPr lang="en-US" sz="1600" kern="0" dirty="0">
                <a:solidFill>
                  <a:sysClr val="windowText" lastClr="000000"/>
                </a:solidFill>
                <a:latin typeface="Bahnschrift Light" panose="020B0502040204020203" pitchFamily="34" charset="0"/>
                <a:cs typeface="Myanmar Text" panose="020B0502040204020203" pitchFamily="34" charset="0"/>
              </a:rPr>
              <a:t>water</a:t>
            </a:r>
            <a:r>
              <a:rPr kumimoji="0" lang="en-US" sz="1600" b="0" i="0" u="none" strike="noStrike" kern="0" cap="none" spc="0" normalizeH="0" baseline="0" noProof="0" dirty="0">
                <a:ln>
                  <a:noFill/>
                </a:ln>
                <a:solidFill>
                  <a:sysClr val="windowText" lastClr="000000"/>
                </a:solidFill>
                <a:effectLst/>
                <a:uLnTx/>
                <a:uFillTx/>
                <a:latin typeface="Bahnschrift Light" panose="020B0502040204020203" pitchFamily="34" charset="0"/>
                <a:cs typeface="Myanmar Text" panose="020B0502040204020203" pitchFamily="34" charset="0"/>
              </a:rPr>
              <a:t> meters) and an online marketplace with smartphone application.</a:t>
            </a:r>
            <a:endParaRPr lang="ru-MD" sz="1600" dirty="0">
              <a:latin typeface="Bahnschrift Light" panose="020B0502040204020203" pitchFamily="34" charset="0"/>
              <a:cs typeface="Myanmar Text" panose="020B0502040204020203" pitchFamily="34" charset="0"/>
            </a:endParaRPr>
          </a:p>
        </p:txBody>
      </p:sp>
      <p:sp>
        <p:nvSpPr>
          <p:cNvPr id="7" name="Прямоугольник: скругленные углы 6">
            <a:extLst>
              <a:ext uri="{FF2B5EF4-FFF2-40B4-BE49-F238E27FC236}">
                <a16:creationId xmlns:a16="http://schemas.microsoft.com/office/drawing/2014/main" id="{23C50851-F70F-4DFA-8B7B-972AF3802ACE}"/>
              </a:ext>
            </a:extLst>
          </p:cNvPr>
          <p:cNvSpPr/>
          <p:nvPr/>
        </p:nvSpPr>
        <p:spPr>
          <a:xfrm>
            <a:off x="2693773" y="4779782"/>
            <a:ext cx="6293708" cy="906162"/>
          </a:xfrm>
          <a:prstGeom prst="roundRect">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ysClr val="windowText" lastClr="000000"/>
                </a:solidFill>
                <a:effectLst/>
                <a:uLnTx/>
                <a:uFillTx/>
                <a:latin typeface="Bahnschrift Light" panose="020B0502040204020203" pitchFamily="34" charset="0"/>
                <a:cs typeface="Myanmar Text" panose="020B0502040204020203" pitchFamily="34" charset="0"/>
              </a:rPr>
              <a:t>The marketplace enables sales of tokens for electricity and water in </a:t>
            </a:r>
            <a:r>
              <a:rPr lang="en-US" sz="1600" kern="0" dirty="0">
                <a:solidFill>
                  <a:sysClr val="windowText" lastClr="000000"/>
                </a:solidFill>
                <a:latin typeface="Bahnschrift Light" panose="020B0502040204020203" pitchFamily="34" charset="0"/>
                <a:cs typeface="Myanmar Text" panose="020B0502040204020203" pitchFamily="34" charset="0"/>
              </a:rPr>
              <a:t>pre-and post-payment or in preset credit limits mode. </a:t>
            </a:r>
            <a:endParaRPr lang="ru-MD" sz="1600" kern="0" dirty="0">
              <a:solidFill>
                <a:sysClr val="windowText" lastClr="000000"/>
              </a:solidFill>
              <a:latin typeface="Bahnschrift Light" panose="020B0502040204020203" pitchFamily="34" charset="0"/>
              <a:cs typeface="Myanmar Text" panose="020B0502040204020203" pitchFamily="34" charset="0"/>
            </a:endParaRPr>
          </a:p>
        </p:txBody>
      </p:sp>
      <p:sp>
        <p:nvSpPr>
          <p:cNvPr id="10" name="TextBox 9">
            <a:extLst>
              <a:ext uri="{FF2B5EF4-FFF2-40B4-BE49-F238E27FC236}">
                <a16:creationId xmlns:a16="http://schemas.microsoft.com/office/drawing/2014/main" id="{77281576-DA06-41D6-A1FA-F8CAF56A3243}"/>
              </a:ext>
            </a:extLst>
          </p:cNvPr>
          <p:cNvSpPr txBox="1"/>
          <p:nvPr/>
        </p:nvSpPr>
        <p:spPr>
          <a:xfrm>
            <a:off x="156519" y="1416498"/>
            <a:ext cx="3525793" cy="1323439"/>
          </a:xfrm>
          <a:prstGeom prst="rect">
            <a:avLst/>
          </a:prstGeom>
          <a:noFill/>
        </p:spPr>
        <p:txBody>
          <a:bodyPr wrap="square" rtlCol="0">
            <a:spAutoFit/>
          </a:bodyPr>
          <a:lstStyle/>
          <a:p>
            <a:r>
              <a:rPr lang="en-US" sz="4000" dirty="0" err="1">
                <a:solidFill>
                  <a:schemeClr val="bg1">
                    <a:lumMod val="95000"/>
                  </a:schemeClr>
                </a:solidFill>
                <a:latin typeface="Bahnschrift SemiLight" panose="020B0502040204020203" pitchFamily="34" charset="0"/>
              </a:rPr>
              <a:t>Adderra</a:t>
            </a:r>
            <a:r>
              <a:rPr lang="en-US" sz="4000" dirty="0">
                <a:solidFill>
                  <a:schemeClr val="bg1">
                    <a:lumMod val="95000"/>
                  </a:schemeClr>
                </a:solidFill>
                <a:latin typeface="Bahnschrift SemiLight" panose="020B0502040204020203" pitchFamily="34" charset="0"/>
              </a:rPr>
              <a:t> </a:t>
            </a:r>
          </a:p>
          <a:p>
            <a:r>
              <a:rPr lang="en-US" sz="4000" dirty="0">
                <a:solidFill>
                  <a:schemeClr val="bg1">
                    <a:lumMod val="95000"/>
                  </a:schemeClr>
                </a:solidFill>
                <a:latin typeface="Bahnschrift SemiLight" panose="020B0502040204020203" pitchFamily="34" charset="0"/>
              </a:rPr>
              <a:t>is…</a:t>
            </a:r>
            <a:endParaRPr lang="ru-MD" sz="4000" dirty="0">
              <a:solidFill>
                <a:schemeClr val="bg1">
                  <a:lumMod val="95000"/>
                </a:schemeClr>
              </a:solidFill>
              <a:latin typeface="Bahnschrift SemiLight" panose="020B0502040204020203" pitchFamily="34" charset="0"/>
            </a:endParaRPr>
          </a:p>
        </p:txBody>
      </p:sp>
      <p:sp>
        <p:nvSpPr>
          <p:cNvPr id="12" name="Прямоугольник 11">
            <a:extLst>
              <a:ext uri="{FF2B5EF4-FFF2-40B4-BE49-F238E27FC236}">
                <a16:creationId xmlns:a16="http://schemas.microsoft.com/office/drawing/2014/main" id="{A49D5F1A-90DF-4F31-8603-4F41A79E1D80}"/>
              </a:ext>
            </a:extLst>
          </p:cNvPr>
          <p:cNvSpPr/>
          <p:nvPr/>
        </p:nvSpPr>
        <p:spPr>
          <a:xfrm>
            <a:off x="6714309" y="6531232"/>
            <a:ext cx="1666776" cy="244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85000"/>
                    <a:lumOff val="15000"/>
                  </a:schemeClr>
                </a:solidFill>
                <a:latin typeface="Bahnschrift Light" panose="020B0502040204020203" pitchFamily="34" charset="0"/>
              </a:rPr>
              <a:t>See the solution</a:t>
            </a:r>
            <a:endParaRPr lang="ru-MD" sz="1400" dirty="0">
              <a:solidFill>
                <a:schemeClr val="tx1">
                  <a:lumMod val="85000"/>
                  <a:lumOff val="15000"/>
                </a:schemeClr>
              </a:solidFill>
              <a:latin typeface="Bahnschrift Light" panose="020B0502040204020203" pitchFamily="34" charset="0"/>
            </a:endParaRPr>
          </a:p>
        </p:txBody>
      </p:sp>
      <p:cxnSp>
        <p:nvCxnSpPr>
          <p:cNvPr id="13" name="Прямая со стрелкой 12">
            <a:extLst>
              <a:ext uri="{FF2B5EF4-FFF2-40B4-BE49-F238E27FC236}">
                <a16:creationId xmlns:a16="http://schemas.microsoft.com/office/drawing/2014/main" id="{47A1D9C4-FC89-48E1-91CA-622319DB3AFB}"/>
              </a:ext>
            </a:extLst>
          </p:cNvPr>
          <p:cNvCxnSpPr>
            <a:cxnSpLocks/>
          </p:cNvCxnSpPr>
          <p:nvPr/>
        </p:nvCxnSpPr>
        <p:spPr>
          <a:xfrm>
            <a:off x="8280145" y="6664406"/>
            <a:ext cx="414868" cy="0"/>
          </a:xfrm>
          <a:prstGeom prst="straightConnector1">
            <a:avLst/>
          </a:prstGeom>
          <a:ln w="12700">
            <a:solidFill>
              <a:srgbClr val="A82918"/>
            </a:solidFill>
            <a:tailEnd type="triangle"/>
          </a:ln>
        </p:spPr>
        <p:style>
          <a:lnRef idx="1">
            <a:schemeClr val="accent1"/>
          </a:lnRef>
          <a:fillRef idx="0">
            <a:schemeClr val="accent1"/>
          </a:fillRef>
          <a:effectRef idx="0">
            <a:schemeClr val="accent1"/>
          </a:effectRef>
          <a:fontRef idx="minor">
            <a:schemeClr val="tx1"/>
          </a:fontRef>
        </p:style>
      </p:cxnSp>
      <p:cxnSp>
        <p:nvCxnSpPr>
          <p:cNvPr id="3" name="Прямая соединительная линия 2">
            <a:extLst>
              <a:ext uri="{FF2B5EF4-FFF2-40B4-BE49-F238E27FC236}">
                <a16:creationId xmlns:a16="http://schemas.microsoft.com/office/drawing/2014/main" id="{3702E2FF-76F7-4919-81FC-ECF488638966}"/>
              </a:ext>
            </a:extLst>
          </p:cNvPr>
          <p:cNvCxnSpPr/>
          <p:nvPr/>
        </p:nvCxnSpPr>
        <p:spPr>
          <a:xfrm>
            <a:off x="2866768" y="2078217"/>
            <a:ext cx="5782962" cy="0"/>
          </a:xfrm>
          <a:prstGeom prst="line">
            <a:avLst/>
          </a:prstGeom>
        </p:spPr>
        <p:style>
          <a:lnRef idx="1">
            <a:schemeClr val="dk1"/>
          </a:lnRef>
          <a:fillRef idx="0">
            <a:schemeClr val="dk1"/>
          </a:fillRef>
          <a:effectRef idx="0">
            <a:schemeClr val="dk1"/>
          </a:effectRef>
          <a:fontRef idx="minor">
            <a:schemeClr val="tx1"/>
          </a:fontRef>
        </p:style>
      </p:cxnSp>
      <p:cxnSp>
        <p:nvCxnSpPr>
          <p:cNvPr id="14" name="Прямая соединительная линия 13">
            <a:extLst>
              <a:ext uri="{FF2B5EF4-FFF2-40B4-BE49-F238E27FC236}">
                <a16:creationId xmlns:a16="http://schemas.microsoft.com/office/drawing/2014/main" id="{BD3F91AA-7D81-4D97-BC89-225B06150C3F}"/>
              </a:ext>
            </a:extLst>
          </p:cNvPr>
          <p:cNvCxnSpPr/>
          <p:nvPr/>
        </p:nvCxnSpPr>
        <p:spPr>
          <a:xfrm>
            <a:off x="2949146" y="4339504"/>
            <a:ext cx="5782962" cy="0"/>
          </a:xfrm>
          <a:prstGeom prst="line">
            <a:avLst/>
          </a:prstGeom>
        </p:spPr>
        <p:style>
          <a:lnRef idx="1">
            <a:schemeClr val="dk1"/>
          </a:lnRef>
          <a:fillRef idx="0">
            <a:schemeClr val="dk1"/>
          </a:fillRef>
          <a:effectRef idx="0">
            <a:schemeClr val="dk1"/>
          </a:effectRef>
          <a:fontRef idx="minor">
            <a:schemeClr val="tx1"/>
          </a:fontRef>
        </p:style>
      </p:cxnSp>
      <p:sp>
        <p:nvSpPr>
          <p:cNvPr id="15" name="Овал 14">
            <a:extLst>
              <a:ext uri="{FF2B5EF4-FFF2-40B4-BE49-F238E27FC236}">
                <a16:creationId xmlns:a16="http://schemas.microsoft.com/office/drawing/2014/main" id="{08E8FF4F-BAA0-48EB-BA99-939E72064E8B}"/>
              </a:ext>
            </a:extLst>
          </p:cNvPr>
          <p:cNvSpPr/>
          <p:nvPr/>
        </p:nvSpPr>
        <p:spPr>
          <a:xfrm>
            <a:off x="8715632" y="6483177"/>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3</a:t>
            </a:r>
            <a:endParaRPr lang="ru-MD" dirty="0"/>
          </a:p>
        </p:txBody>
      </p:sp>
    </p:spTree>
    <p:extLst>
      <p:ext uri="{BB962C8B-B14F-4D97-AF65-F5344CB8AC3E}">
        <p14:creationId xmlns:p14="http://schemas.microsoft.com/office/powerpoint/2010/main" val="2340671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98ECB13C-746B-40F1-BD0A-74DE68F158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2023"/>
            <a:ext cx="9144000" cy="3690551"/>
          </a:xfrm>
          <a:prstGeom prst="rect">
            <a:avLst/>
          </a:prstGeom>
        </p:spPr>
      </p:pic>
      <p:sp>
        <p:nvSpPr>
          <p:cNvPr id="8" name="Прямоугольник 7">
            <a:extLst>
              <a:ext uri="{FF2B5EF4-FFF2-40B4-BE49-F238E27FC236}">
                <a16:creationId xmlns:a16="http://schemas.microsoft.com/office/drawing/2014/main" id="{0A50C28E-8D5B-4E4C-8532-B26CC51DF63E}"/>
              </a:ext>
            </a:extLst>
          </p:cNvPr>
          <p:cNvSpPr/>
          <p:nvPr/>
        </p:nvSpPr>
        <p:spPr>
          <a:xfrm>
            <a:off x="170095" y="2227304"/>
            <a:ext cx="4228910" cy="1262448"/>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Bahnschrift Light" panose="020B0502040204020203" pitchFamily="34" charset="0"/>
              </a:rPr>
              <a:t>Solution for hotels and short-term accommodation</a:t>
            </a:r>
            <a:endParaRPr lang="ru-MD" sz="2400" dirty="0">
              <a:latin typeface="Bahnschrift Light" panose="020B0502040204020203" pitchFamily="34" charset="0"/>
            </a:endParaRPr>
          </a:p>
        </p:txBody>
      </p:sp>
      <p:sp>
        <p:nvSpPr>
          <p:cNvPr id="10" name="TextBox 9">
            <a:extLst>
              <a:ext uri="{FF2B5EF4-FFF2-40B4-BE49-F238E27FC236}">
                <a16:creationId xmlns:a16="http://schemas.microsoft.com/office/drawing/2014/main" id="{2CDC1B75-9CB5-45DE-A16E-1325DF85E3F3}"/>
              </a:ext>
            </a:extLst>
          </p:cNvPr>
          <p:cNvSpPr txBox="1"/>
          <p:nvPr/>
        </p:nvSpPr>
        <p:spPr>
          <a:xfrm>
            <a:off x="365446" y="4144670"/>
            <a:ext cx="3345128" cy="737894"/>
          </a:xfrm>
          <a:prstGeom prst="rect">
            <a:avLst/>
          </a:prstGeom>
          <a:noFill/>
        </p:spPr>
        <p:txBody>
          <a:bodyPr wrap="square" rtlCol="0">
            <a:spAutoFit/>
          </a:bodyPr>
          <a:lstStyle/>
          <a:p>
            <a:pPr rtl="0">
              <a:lnSpc>
                <a:spcPct val="150000"/>
              </a:lnSpc>
              <a:spcBef>
                <a:spcPts val="1200"/>
              </a:spcBef>
              <a:spcAft>
                <a:spcPts val="1200"/>
              </a:spcAft>
            </a:pPr>
            <a:r>
              <a:rPr lang="en-US" sz="1500" dirty="0" err="1">
                <a:solidFill>
                  <a:srgbClr val="000000"/>
                </a:solidFill>
                <a:latin typeface="Bahnschrift Light" panose="020B0502040204020203" pitchFamily="34" charset="0"/>
                <a:cs typeface="Calibri" panose="020F0502020204030204" pitchFamily="34" charset="0"/>
              </a:rPr>
              <a:t>Adderra</a:t>
            </a:r>
            <a:r>
              <a:rPr lang="en-US" sz="1500" dirty="0">
                <a:solidFill>
                  <a:srgbClr val="000000"/>
                </a:solidFill>
                <a:latin typeface="Bahnschrift Light" panose="020B0502040204020203" pitchFamily="34" charset="0"/>
                <a:cs typeface="Calibri" panose="020F0502020204030204" pitchFamily="34" charset="0"/>
              </a:rPr>
              <a:t> allows to separate the price for utilities from accommodation fee.</a:t>
            </a:r>
          </a:p>
        </p:txBody>
      </p:sp>
      <p:sp>
        <p:nvSpPr>
          <p:cNvPr id="11" name="TextBox 10">
            <a:extLst>
              <a:ext uri="{FF2B5EF4-FFF2-40B4-BE49-F238E27FC236}">
                <a16:creationId xmlns:a16="http://schemas.microsoft.com/office/drawing/2014/main" id="{07904DDF-B463-4AFA-9AF3-047EDB9EBD41}"/>
              </a:ext>
            </a:extLst>
          </p:cNvPr>
          <p:cNvSpPr txBox="1"/>
          <p:nvPr/>
        </p:nvSpPr>
        <p:spPr>
          <a:xfrm>
            <a:off x="4804340" y="3482335"/>
            <a:ext cx="4141951" cy="1084143"/>
          </a:xfrm>
          <a:prstGeom prst="rect">
            <a:avLst/>
          </a:prstGeom>
          <a:noFill/>
        </p:spPr>
        <p:txBody>
          <a:bodyPr wrap="square" rtlCol="0">
            <a:spAutoFit/>
          </a:bodyPr>
          <a:lstStyle>
            <a:defPPr>
              <a:defRPr lang="en-US"/>
            </a:defPPr>
            <a:lvl1pPr>
              <a:spcBef>
                <a:spcPts val="1200"/>
              </a:spcBef>
              <a:spcAft>
                <a:spcPts val="1200"/>
              </a:spcAft>
              <a:defRPr sz="1600" b="0" i="0" u="none" strike="noStrike">
                <a:solidFill>
                  <a:srgbClr val="000000"/>
                </a:solidFill>
                <a:effectLst/>
                <a:latin typeface="Bahnschrift SemiBold" panose="020B0502040204020203" pitchFamily="34" charset="0"/>
                <a:cs typeface="Calibri" panose="020F0502020204030204" pitchFamily="34" charset="0"/>
              </a:defRPr>
            </a:lvl1pPr>
          </a:lstStyle>
          <a:p>
            <a:pPr>
              <a:lnSpc>
                <a:spcPct val="150000"/>
              </a:lnSpc>
            </a:pPr>
            <a:r>
              <a:rPr lang="en-US" sz="1500" dirty="0">
                <a:latin typeface="Bahnschrift Light" panose="020B0502040204020203" pitchFamily="34" charset="0"/>
              </a:rPr>
              <a:t>So, your tenants will be able to consume only the utilities they have paid for through application.</a:t>
            </a:r>
            <a:endParaRPr lang="ru-MD" sz="1500" dirty="0">
              <a:latin typeface="Bahnschrift Light" panose="020B0502040204020203" pitchFamily="34" charset="0"/>
            </a:endParaRPr>
          </a:p>
        </p:txBody>
      </p:sp>
      <p:sp>
        <p:nvSpPr>
          <p:cNvPr id="12" name="Прямоугольник 11">
            <a:extLst>
              <a:ext uri="{FF2B5EF4-FFF2-40B4-BE49-F238E27FC236}">
                <a16:creationId xmlns:a16="http://schemas.microsoft.com/office/drawing/2014/main" id="{325439DE-837A-4A0F-A30B-65ABEB4BE1A6}"/>
              </a:ext>
            </a:extLst>
          </p:cNvPr>
          <p:cNvSpPr/>
          <p:nvPr/>
        </p:nvSpPr>
        <p:spPr>
          <a:xfrm>
            <a:off x="6714309" y="6522994"/>
            <a:ext cx="1633824"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the solution</a:t>
            </a:r>
            <a:endParaRPr lang="ru-MD" sz="1400" dirty="0">
              <a:latin typeface="Bahnschrift Light" panose="020B0502040204020203" pitchFamily="34" charset="0"/>
            </a:endParaRPr>
          </a:p>
        </p:txBody>
      </p:sp>
      <p:cxnSp>
        <p:nvCxnSpPr>
          <p:cNvPr id="13" name="Прямая со стрелкой 12">
            <a:extLst>
              <a:ext uri="{FF2B5EF4-FFF2-40B4-BE49-F238E27FC236}">
                <a16:creationId xmlns:a16="http://schemas.microsoft.com/office/drawing/2014/main" id="{1F9AFBD0-7B07-474F-B89A-C1F805EF9ED2}"/>
              </a:ext>
            </a:extLst>
          </p:cNvPr>
          <p:cNvCxnSpPr>
            <a:cxnSpLocks/>
          </p:cNvCxnSpPr>
          <p:nvPr/>
        </p:nvCxnSpPr>
        <p:spPr>
          <a:xfrm>
            <a:off x="8254960"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Овал 13">
            <a:extLst>
              <a:ext uri="{FF2B5EF4-FFF2-40B4-BE49-F238E27FC236}">
                <a16:creationId xmlns:a16="http://schemas.microsoft.com/office/drawing/2014/main" id="{82421C3A-A5FC-4FDB-AB0C-C01CB138E1A4}"/>
              </a:ext>
            </a:extLst>
          </p:cNvPr>
          <p:cNvSpPr/>
          <p:nvPr/>
        </p:nvSpPr>
        <p:spPr>
          <a:xfrm>
            <a:off x="8715632" y="6483177"/>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4</a:t>
            </a:r>
            <a:endParaRPr lang="ru-MD" dirty="0"/>
          </a:p>
        </p:txBody>
      </p:sp>
      <p:sp>
        <p:nvSpPr>
          <p:cNvPr id="9" name="TextBox 8">
            <a:extLst>
              <a:ext uri="{FF2B5EF4-FFF2-40B4-BE49-F238E27FC236}">
                <a16:creationId xmlns:a16="http://schemas.microsoft.com/office/drawing/2014/main" id="{8492A4F0-DB29-47BD-80E6-613D8F8E9BB4}"/>
              </a:ext>
            </a:extLst>
          </p:cNvPr>
          <p:cNvSpPr txBox="1"/>
          <p:nvPr/>
        </p:nvSpPr>
        <p:spPr>
          <a:xfrm>
            <a:off x="4825026" y="4786257"/>
            <a:ext cx="4121265" cy="1084143"/>
          </a:xfrm>
          <a:prstGeom prst="rect">
            <a:avLst/>
          </a:prstGeom>
          <a:noFill/>
        </p:spPr>
        <p:txBody>
          <a:bodyPr wrap="square" rtlCol="0">
            <a:spAutoFit/>
          </a:bodyPr>
          <a:lstStyle>
            <a:defPPr>
              <a:defRPr lang="en-US"/>
            </a:defPPr>
            <a:lvl1pPr>
              <a:spcBef>
                <a:spcPts val="1200"/>
              </a:spcBef>
              <a:spcAft>
                <a:spcPts val="1200"/>
              </a:spcAft>
              <a:defRPr sz="1600" b="0" i="0" u="none" strike="noStrike">
                <a:solidFill>
                  <a:srgbClr val="000000"/>
                </a:solidFill>
                <a:effectLst/>
                <a:latin typeface="Bahnschrift SemiBold" panose="020B0502040204020203" pitchFamily="34" charset="0"/>
                <a:cs typeface="Calibri" panose="020F0502020204030204" pitchFamily="34" charset="0"/>
              </a:defRPr>
            </a:lvl1pPr>
          </a:lstStyle>
          <a:p>
            <a:pPr>
              <a:lnSpc>
                <a:spcPct val="150000"/>
              </a:lnSpc>
            </a:pPr>
            <a:r>
              <a:rPr lang="en-US" sz="1500" dirty="0">
                <a:latin typeface="Bahnschrift Light" panose="020B0502040204020203" pitchFamily="34" charset="0"/>
              </a:rPr>
              <a:t>Thus, our service motivates hotel guests and tenants to rationalize their consumption behavior.</a:t>
            </a:r>
            <a:endParaRPr lang="ru-MD" sz="1400" dirty="0">
              <a:latin typeface="Bahnschrift Light" panose="020B0502040204020203" pitchFamily="34" charset="0"/>
            </a:endParaRPr>
          </a:p>
        </p:txBody>
      </p:sp>
    </p:spTree>
    <p:extLst>
      <p:ext uri="{BB962C8B-B14F-4D97-AF65-F5344CB8AC3E}">
        <p14:creationId xmlns:p14="http://schemas.microsoft.com/office/powerpoint/2010/main" val="200878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a:extLst>
              <a:ext uri="{FF2B5EF4-FFF2-40B4-BE49-F238E27FC236}">
                <a16:creationId xmlns:a16="http://schemas.microsoft.com/office/drawing/2014/main" id="{0A50C28E-8D5B-4E4C-8532-B26CC51DF63E}"/>
              </a:ext>
            </a:extLst>
          </p:cNvPr>
          <p:cNvSpPr/>
          <p:nvPr/>
        </p:nvSpPr>
        <p:spPr>
          <a:xfrm>
            <a:off x="268921" y="480178"/>
            <a:ext cx="4451360" cy="3787021"/>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dirty="0">
                <a:latin typeface="Bahnschrift Light" panose="020B0502040204020203" pitchFamily="34" charset="0"/>
              </a:rPr>
              <a:t>Solution for long-term landlords</a:t>
            </a:r>
            <a:endParaRPr lang="ru-MD" dirty="0">
              <a:latin typeface="Bahnschrift Light" panose="020B0502040204020203" pitchFamily="34" charset="0"/>
            </a:endParaRPr>
          </a:p>
        </p:txBody>
      </p:sp>
      <p:sp>
        <p:nvSpPr>
          <p:cNvPr id="10" name="TextBox 9">
            <a:extLst>
              <a:ext uri="{FF2B5EF4-FFF2-40B4-BE49-F238E27FC236}">
                <a16:creationId xmlns:a16="http://schemas.microsoft.com/office/drawing/2014/main" id="{2CDC1B75-9CB5-45DE-A16E-1325DF85E3F3}"/>
              </a:ext>
            </a:extLst>
          </p:cNvPr>
          <p:cNvSpPr txBox="1"/>
          <p:nvPr/>
        </p:nvSpPr>
        <p:spPr>
          <a:xfrm>
            <a:off x="4997618" y="1226110"/>
            <a:ext cx="3975263" cy="1648978"/>
          </a:xfrm>
          <a:prstGeom prst="rect">
            <a:avLst/>
          </a:prstGeom>
          <a:noFill/>
        </p:spPr>
        <p:txBody>
          <a:bodyPr wrap="square" rtlCol="0">
            <a:spAutoFit/>
          </a:bodyPr>
          <a:lstStyle/>
          <a:p>
            <a:pPr rtl="0">
              <a:lnSpc>
                <a:spcPct val="150000"/>
              </a:lnSpc>
              <a:spcBef>
                <a:spcPts val="1200"/>
              </a:spcBef>
              <a:spcAft>
                <a:spcPts val="1200"/>
              </a:spcAft>
            </a:pPr>
            <a:r>
              <a:rPr lang="es-ES" sz="1400" dirty="0">
                <a:solidFill>
                  <a:srgbClr val="000000"/>
                </a:solidFill>
                <a:latin typeface="Bahnschrift Light" panose="020B0502040204020203" pitchFamily="34" charset="0"/>
                <a:cs typeface="Calibri" panose="020F0502020204030204" pitchFamily="34" charset="0"/>
              </a:rPr>
              <a:t>Adderra gives you the opportunity to avoid unpaid bills left by tenants.</a:t>
            </a:r>
          </a:p>
          <a:p>
            <a:pPr rtl="0">
              <a:lnSpc>
                <a:spcPct val="150000"/>
              </a:lnSpc>
              <a:spcBef>
                <a:spcPts val="1200"/>
              </a:spcBef>
              <a:spcAft>
                <a:spcPts val="1200"/>
              </a:spcAft>
            </a:pPr>
            <a:r>
              <a:rPr lang="en-US" sz="1400" dirty="0">
                <a:solidFill>
                  <a:srgbClr val="000000"/>
                </a:solidFill>
                <a:latin typeface="Bahnschrift Light" panose="020B0502040204020203" pitchFamily="34" charset="0"/>
                <a:cs typeface="Calibri" panose="020F0502020204030204" pitchFamily="34" charset="0"/>
              </a:rPr>
              <a:t>If a tenant does not pay for water and electricity, </a:t>
            </a:r>
            <a:r>
              <a:rPr lang="en-US" sz="1400" dirty="0" err="1">
                <a:solidFill>
                  <a:srgbClr val="000000"/>
                </a:solidFill>
                <a:latin typeface="Bahnschrift Light" panose="020B0502040204020203" pitchFamily="34" charset="0"/>
                <a:cs typeface="Calibri" panose="020F0502020204030204" pitchFamily="34" charset="0"/>
              </a:rPr>
              <a:t>Adderra</a:t>
            </a:r>
            <a:r>
              <a:rPr lang="en-US" sz="1400" dirty="0">
                <a:solidFill>
                  <a:srgbClr val="000000"/>
                </a:solidFill>
                <a:latin typeface="Bahnschrift Light" panose="020B0502040204020203" pitchFamily="34" charset="0"/>
                <a:cs typeface="Calibri" panose="020F0502020204030204" pitchFamily="34" charset="0"/>
              </a:rPr>
              <a:t> will cut off the supply.</a:t>
            </a:r>
            <a:endParaRPr lang="es-ES" sz="1400" dirty="0">
              <a:solidFill>
                <a:srgbClr val="000000"/>
              </a:solidFill>
              <a:latin typeface="Bahnschrift Light" panose="020B0502040204020203" pitchFamily="34" charset="0"/>
              <a:cs typeface="Calibri" panose="020F0502020204030204" pitchFamily="34" charset="0"/>
            </a:endParaRPr>
          </a:p>
        </p:txBody>
      </p:sp>
      <p:sp>
        <p:nvSpPr>
          <p:cNvPr id="11" name="TextBox 10">
            <a:extLst>
              <a:ext uri="{FF2B5EF4-FFF2-40B4-BE49-F238E27FC236}">
                <a16:creationId xmlns:a16="http://schemas.microsoft.com/office/drawing/2014/main" id="{07904DDF-B463-4AFA-9AF3-047EDB9EBD41}"/>
              </a:ext>
            </a:extLst>
          </p:cNvPr>
          <p:cNvSpPr txBox="1"/>
          <p:nvPr/>
        </p:nvSpPr>
        <p:spPr>
          <a:xfrm>
            <a:off x="4997618" y="3232806"/>
            <a:ext cx="3779658" cy="1341201"/>
          </a:xfrm>
          <a:prstGeom prst="rect">
            <a:avLst/>
          </a:prstGeom>
          <a:noFill/>
        </p:spPr>
        <p:txBody>
          <a:bodyPr wrap="square" rtlCol="0">
            <a:spAutoFit/>
          </a:bodyPr>
          <a:lstStyle>
            <a:defPPr>
              <a:defRPr lang="en-US"/>
            </a:defPPr>
            <a:lvl1pPr>
              <a:spcBef>
                <a:spcPts val="1200"/>
              </a:spcBef>
              <a:spcAft>
                <a:spcPts val="1200"/>
              </a:spcAft>
              <a:defRPr sz="1600" b="0" i="0" u="none" strike="noStrike">
                <a:solidFill>
                  <a:srgbClr val="000000"/>
                </a:solidFill>
                <a:effectLst/>
                <a:latin typeface="Bahnschrift SemiBold" panose="020B0502040204020203" pitchFamily="34" charset="0"/>
                <a:cs typeface="Calibri" panose="020F0502020204030204" pitchFamily="34" charset="0"/>
              </a:defRPr>
            </a:lvl1pPr>
          </a:lstStyle>
          <a:p>
            <a:pPr>
              <a:lnSpc>
                <a:spcPct val="150000"/>
              </a:lnSpc>
            </a:pPr>
            <a:r>
              <a:rPr lang="en-US" sz="1400" dirty="0">
                <a:latin typeface="Bahnschrift Light" panose="020B0502040204020203" pitchFamily="34" charset="0"/>
              </a:rPr>
              <a:t>Therefore, landlords have three options to make tenants pay for the resources: prepayment/</a:t>
            </a:r>
            <a:r>
              <a:rPr lang="en-US" sz="1400" dirty="0" err="1">
                <a:latin typeface="Bahnschrift Light" panose="020B0502040204020203" pitchFamily="34" charset="0"/>
              </a:rPr>
              <a:t>postpayment</a:t>
            </a:r>
            <a:r>
              <a:rPr lang="en-US" sz="1400" dirty="0">
                <a:latin typeface="Bahnschrift Light" panose="020B0502040204020203" pitchFamily="34" charset="0"/>
              </a:rPr>
              <a:t> mode or on a preset credit limits mode.</a:t>
            </a:r>
            <a:endParaRPr lang="ru-MD" sz="1400" dirty="0">
              <a:latin typeface="Bahnschrift Light" panose="020B0502040204020203" pitchFamily="34" charset="0"/>
            </a:endParaRPr>
          </a:p>
        </p:txBody>
      </p:sp>
      <p:sp>
        <p:nvSpPr>
          <p:cNvPr id="12" name="Прямоугольник 11">
            <a:extLst>
              <a:ext uri="{FF2B5EF4-FFF2-40B4-BE49-F238E27FC236}">
                <a16:creationId xmlns:a16="http://schemas.microsoft.com/office/drawing/2014/main" id="{325439DE-837A-4A0F-A30B-65ABEB4BE1A6}"/>
              </a:ext>
            </a:extLst>
          </p:cNvPr>
          <p:cNvSpPr/>
          <p:nvPr/>
        </p:nvSpPr>
        <p:spPr>
          <a:xfrm>
            <a:off x="5914770" y="6522994"/>
            <a:ext cx="2474554"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a:t>
            </a:r>
            <a:r>
              <a:rPr lang="en-US" sz="1400" dirty="0" err="1">
                <a:latin typeface="Bahnschrift Light" panose="020B0502040204020203" pitchFamily="34" charset="0"/>
              </a:rPr>
              <a:t>Adderra</a:t>
            </a:r>
            <a:r>
              <a:rPr lang="en-US" sz="1400" dirty="0">
                <a:latin typeface="Bahnschrift Light" panose="020B0502040204020203" pitchFamily="34" charset="0"/>
              </a:rPr>
              <a:t> configuration</a:t>
            </a:r>
            <a:endParaRPr lang="ru-MD" sz="1400" dirty="0">
              <a:latin typeface="Bahnschrift Light" panose="020B0502040204020203" pitchFamily="34" charset="0"/>
            </a:endParaRPr>
          </a:p>
        </p:txBody>
      </p:sp>
      <p:cxnSp>
        <p:nvCxnSpPr>
          <p:cNvPr id="13" name="Прямая со стрелкой 12">
            <a:extLst>
              <a:ext uri="{FF2B5EF4-FFF2-40B4-BE49-F238E27FC236}">
                <a16:creationId xmlns:a16="http://schemas.microsoft.com/office/drawing/2014/main" id="{1F9AFBD0-7B07-474F-B89A-C1F805EF9ED2}"/>
              </a:ext>
            </a:extLst>
          </p:cNvPr>
          <p:cNvCxnSpPr>
            <a:cxnSpLocks/>
          </p:cNvCxnSpPr>
          <p:nvPr/>
        </p:nvCxnSpPr>
        <p:spPr>
          <a:xfrm>
            <a:off x="8254960"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Овал 13">
            <a:extLst>
              <a:ext uri="{FF2B5EF4-FFF2-40B4-BE49-F238E27FC236}">
                <a16:creationId xmlns:a16="http://schemas.microsoft.com/office/drawing/2014/main" id="{82421C3A-A5FC-4FDB-AB0C-C01CB138E1A4}"/>
              </a:ext>
            </a:extLst>
          </p:cNvPr>
          <p:cNvSpPr/>
          <p:nvPr/>
        </p:nvSpPr>
        <p:spPr>
          <a:xfrm>
            <a:off x="8715632" y="6483177"/>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5</a:t>
            </a:r>
            <a:endParaRPr lang="ru-MD" dirty="0"/>
          </a:p>
        </p:txBody>
      </p:sp>
      <p:pic>
        <p:nvPicPr>
          <p:cNvPr id="3" name="Рисунок 2">
            <a:extLst>
              <a:ext uri="{FF2B5EF4-FFF2-40B4-BE49-F238E27FC236}">
                <a16:creationId xmlns:a16="http://schemas.microsoft.com/office/drawing/2014/main" id="{788FA74A-7A91-4082-9B29-27AAE5FE1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12" y="3613219"/>
            <a:ext cx="4282028" cy="2408641"/>
          </a:xfrm>
          <a:prstGeom prst="rect">
            <a:avLst/>
          </a:prstGeom>
        </p:spPr>
      </p:pic>
    </p:spTree>
    <p:extLst>
      <p:ext uri="{BB962C8B-B14F-4D97-AF65-F5344CB8AC3E}">
        <p14:creationId xmlns:p14="http://schemas.microsoft.com/office/powerpoint/2010/main" val="1564143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DC8A31-8614-4150-96C6-6384385D19D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53707" y="725352"/>
            <a:ext cx="3228151" cy="4682364"/>
          </a:xfrm>
          <a:prstGeom prst="rect">
            <a:avLst/>
          </a:prstGeom>
        </p:spPr>
      </p:pic>
      <p:sp>
        <p:nvSpPr>
          <p:cNvPr id="10" name="Прямоугольник 9">
            <a:extLst>
              <a:ext uri="{FF2B5EF4-FFF2-40B4-BE49-F238E27FC236}">
                <a16:creationId xmlns:a16="http://schemas.microsoft.com/office/drawing/2014/main" id="{CDCA53E8-E311-44B7-8113-73BF41E21392}"/>
              </a:ext>
            </a:extLst>
          </p:cNvPr>
          <p:cNvSpPr/>
          <p:nvPr/>
        </p:nvSpPr>
        <p:spPr>
          <a:xfrm>
            <a:off x="5988908" y="6522994"/>
            <a:ext cx="2342749"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application payments</a:t>
            </a:r>
            <a:endParaRPr lang="ru-MD" sz="1400" dirty="0">
              <a:latin typeface="Bahnschrift Light" panose="020B0502040204020203" pitchFamily="34" charset="0"/>
            </a:endParaRPr>
          </a:p>
        </p:txBody>
      </p:sp>
      <p:cxnSp>
        <p:nvCxnSpPr>
          <p:cNvPr id="12" name="Прямая со стрелкой 11">
            <a:extLst>
              <a:ext uri="{FF2B5EF4-FFF2-40B4-BE49-F238E27FC236}">
                <a16:creationId xmlns:a16="http://schemas.microsoft.com/office/drawing/2014/main" id="{8A7712D0-8435-4788-B2DF-A008D9C2645B}"/>
              </a:ext>
            </a:extLst>
          </p:cNvPr>
          <p:cNvCxnSpPr>
            <a:cxnSpLocks/>
          </p:cNvCxnSpPr>
          <p:nvPr/>
        </p:nvCxnSpPr>
        <p:spPr>
          <a:xfrm>
            <a:off x="8254960"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Овал 12">
            <a:extLst>
              <a:ext uri="{FF2B5EF4-FFF2-40B4-BE49-F238E27FC236}">
                <a16:creationId xmlns:a16="http://schemas.microsoft.com/office/drawing/2014/main" id="{0344A8A1-0776-443E-8650-7C07ECDD9C03}"/>
              </a:ext>
            </a:extLst>
          </p:cNvPr>
          <p:cNvSpPr/>
          <p:nvPr/>
        </p:nvSpPr>
        <p:spPr>
          <a:xfrm>
            <a:off x="8715632" y="6483177"/>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6</a:t>
            </a:r>
            <a:endParaRPr lang="ru-MD" dirty="0"/>
          </a:p>
        </p:txBody>
      </p:sp>
      <p:sp>
        <p:nvSpPr>
          <p:cNvPr id="14" name="TextBox 13">
            <a:extLst>
              <a:ext uri="{FF2B5EF4-FFF2-40B4-BE49-F238E27FC236}">
                <a16:creationId xmlns:a16="http://schemas.microsoft.com/office/drawing/2014/main" id="{0A4634C0-A423-4E7B-81D9-242F34781D2D}"/>
              </a:ext>
            </a:extLst>
          </p:cNvPr>
          <p:cNvSpPr txBox="1"/>
          <p:nvPr/>
        </p:nvSpPr>
        <p:spPr>
          <a:xfrm>
            <a:off x="4790303" y="1314911"/>
            <a:ext cx="3023286" cy="667555"/>
          </a:xfrm>
          <a:prstGeom prst="rect">
            <a:avLst/>
          </a:prstGeom>
          <a:noFill/>
        </p:spPr>
        <p:txBody>
          <a:bodyPr wrap="square" rtlCol="0">
            <a:spAutoFit/>
          </a:bodyPr>
          <a:lstStyle/>
          <a:p>
            <a:pPr algn="just">
              <a:lnSpc>
                <a:spcPct val="107000"/>
              </a:lnSpc>
            </a:pPr>
            <a:r>
              <a:rPr lang="en-US" sz="1200" dirty="0">
                <a:latin typeface="Bahnschrift Light" panose="020B0502040204020203" pitchFamily="34" charset="0"/>
              </a:rPr>
              <a:t>Cloud-based ADDERRA backend </a:t>
            </a:r>
          </a:p>
          <a:p>
            <a:pPr algn="just">
              <a:lnSpc>
                <a:spcPct val="107000"/>
              </a:lnSpc>
            </a:pPr>
            <a:r>
              <a:rPr lang="en-US" sz="1200" dirty="0">
                <a:latin typeface="Bahnschrift Light" panose="020B0502040204020203" pitchFamily="34" charset="0"/>
              </a:rPr>
              <a:t>Vending software developed and hosted by ADD GRUP. </a:t>
            </a:r>
          </a:p>
        </p:txBody>
      </p:sp>
      <p:sp>
        <p:nvSpPr>
          <p:cNvPr id="15" name="TextBox 14">
            <a:extLst>
              <a:ext uri="{FF2B5EF4-FFF2-40B4-BE49-F238E27FC236}">
                <a16:creationId xmlns:a16="http://schemas.microsoft.com/office/drawing/2014/main" id="{00D016D1-6C8E-436A-AC54-DD92DF946B20}"/>
              </a:ext>
            </a:extLst>
          </p:cNvPr>
          <p:cNvSpPr txBox="1"/>
          <p:nvPr/>
        </p:nvSpPr>
        <p:spPr>
          <a:xfrm>
            <a:off x="4790302" y="3094188"/>
            <a:ext cx="3524877" cy="667555"/>
          </a:xfrm>
          <a:prstGeom prst="rect">
            <a:avLst/>
          </a:prstGeom>
          <a:noFill/>
        </p:spPr>
        <p:txBody>
          <a:bodyPr wrap="square" rtlCol="0">
            <a:spAutoFit/>
          </a:bodyPr>
          <a:lstStyle/>
          <a:p>
            <a:pPr algn="just">
              <a:lnSpc>
                <a:spcPct val="107000"/>
              </a:lnSpc>
            </a:pPr>
            <a:r>
              <a:rPr lang="en-US" sz="1200" dirty="0">
                <a:latin typeface="Bahnschrift Light" panose="020B0502040204020203" pitchFamily="34" charset="0"/>
              </a:rPr>
              <a:t>2 types of payment for electricity and water : </a:t>
            </a:r>
          </a:p>
          <a:p>
            <a:pPr marL="171450" indent="-171450" algn="just">
              <a:lnSpc>
                <a:spcPct val="107000"/>
              </a:lnSpc>
              <a:buFont typeface="Arial" panose="020B0604020202020204" pitchFamily="34" charset="0"/>
              <a:buChar char="•"/>
            </a:pPr>
            <a:r>
              <a:rPr lang="en-US" sz="1200" dirty="0">
                <a:latin typeface="Bahnschrift Light" panose="020B0502040204020203" pitchFamily="34" charset="0"/>
              </a:rPr>
              <a:t>ADDERRA smartphone application </a:t>
            </a:r>
          </a:p>
          <a:p>
            <a:pPr marL="171450" indent="-171450" algn="just">
              <a:lnSpc>
                <a:spcPct val="107000"/>
              </a:lnSpc>
              <a:buFont typeface="Arial" panose="020B0604020202020204" pitchFamily="34" charset="0"/>
              <a:buChar char="•"/>
            </a:pPr>
            <a:r>
              <a:rPr lang="en-US" sz="1200" dirty="0">
                <a:latin typeface="Bahnschrift Light" panose="020B0502040204020203" pitchFamily="34" charset="0"/>
              </a:rPr>
              <a:t>Smart key fob</a:t>
            </a:r>
          </a:p>
        </p:txBody>
      </p:sp>
      <p:sp>
        <p:nvSpPr>
          <p:cNvPr id="16" name="TextBox 15">
            <a:extLst>
              <a:ext uri="{FF2B5EF4-FFF2-40B4-BE49-F238E27FC236}">
                <a16:creationId xmlns:a16="http://schemas.microsoft.com/office/drawing/2014/main" id="{E0B5D666-94F2-4823-8F7B-4CFA7E3C380B}"/>
              </a:ext>
            </a:extLst>
          </p:cNvPr>
          <p:cNvSpPr txBox="1"/>
          <p:nvPr/>
        </p:nvSpPr>
        <p:spPr>
          <a:xfrm>
            <a:off x="4790303" y="4640566"/>
            <a:ext cx="3524878" cy="469937"/>
          </a:xfrm>
          <a:prstGeom prst="rect">
            <a:avLst/>
          </a:prstGeom>
          <a:noFill/>
        </p:spPr>
        <p:txBody>
          <a:bodyPr wrap="square" rtlCol="0">
            <a:spAutoFit/>
          </a:bodyPr>
          <a:lstStyle/>
          <a:p>
            <a:pPr algn="just">
              <a:lnSpc>
                <a:spcPct val="107000"/>
              </a:lnSpc>
            </a:pPr>
            <a:r>
              <a:rPr lang="en-US" sz="1200" dirty="0">
                <a:latin typeface="Bahnschrift Light" panose="020B0502040204020203" pitchFamily="34" charset="0"/>
              </a:rPr>
              <a:t>Electricity Meter and Ultrasonic Water meter with BLE communication channel </a:t>
            </a:r>
          </a:p>
        </p:txBody>
      </p:sp>
      <p:sp>
        <p:nvSpPr>
          <p:cNvPr id="17" name="Прямоугольник 16">
            <a:extLst>
              <a:ext uri="{FF2B5EF4-FFF2-40B4-BE49-F238E27FC236}">
                <a16:creationId xmlns:a16="http://schemas.microsoft.com/office/drawing/2014/main" id="{849D8FA4-6961-4166-8BF9-6DFF061BCA13}"/>
              </a:ext>
            </a:extLst>
          </p:cNvPr>
          <p:cNvSpPr/>
          <p:nvPr/>
        </p:nvSpPr>
        <p:spPr>
          <a:xfrm>
            <a:off x="0" y="-4335"/>
            <a:ext cx="9144000" cy="440423"/>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Bahnschrift Light" panose="020B0502040204020203" pitchFamily="34" charset="0"/>
              </a:rPr>
              <a:t>  </a:t>
            </a:r>
            <a:endParaRPr lang="ru-MD" sz="2400" dirty="0">
              <a:latin typeface="Bahnschrift Light" panose="020B0502040204020203" pitchFamily="34" charset="0"/>
            </a:endParaRPr>
          </a:p>
        </p:txBody>
      </p:sp>
      <p:sp>
        <p:nvSpPr>
          <p:cNvPr id="9" name="TextBox 8">
            <a:extLst>
              <a:ext uri="{FF2B5EF4-FFF2-40B4-BE49-F238E27FC236}">
                <a16:creationId xmlns:a16="http://schemas.microsoft.com/office/drawing/2014/main" id="{5A755ED5-1491-4BC4-811A-CC7DB62CA688}"/>
              </a:ext>
            </a:extLst>
          </p:cNvPr>
          <p:cNvSpPr txBox="1"/>
          <p:nvPr/>
        </p:nvSpPr>
        <p:spPr>
          <a:xfrm>
            <a:off x="5426707" y="6421"/>
            <a:ext cx="4559580" cy="392159"/>
          </a:xfrm>
          <a:prstGeom prst="rect">
            <a:avLst/>
          </a:prstGeom>
          <a:noFill/>
        </p:spPr>
        <p:txBody>
          <a:bodyPr wrap="square">
            <a:spAutoFit/>
          </a:bodyPr>
          <a:lstStyle/>
          <a:p>
            <a:pPr>
              <a:lnSpc>
                <a:spcPct val="107000"/>
              </a:lnSpc>
              <a:spcAft>
                <a:spcPts val="600"/>
              </a:spcAft>
            </a:pPr>
            <a:r>
              <a:rPr lang="en-US" sz="2000" dirty="0">
                <a:solidFill>
                  <a:schemeClr val="bg1">
                    <a:lumMod val="95000"/>
                  </a:schemeClr>
                </a:solidFill>
                <a:latin typeface="Bahnschrift Light" panose="020B0502040204020203" pitchFamily="34" charset="0"/>
              </a:rPr>
              <a:t>ADDERRA Basic configuration </a:t>
            </a:r>
          </a:p>
        </p:txBody>
      </p:sp>
    </p:spTree>
    <p:extLst>
      <p:ext uri="{BB962C8B-B14F-4D97-AF65-F5344CB8AC3E}">
        <p14:creationId xmlns:p14="http://schemas.microsoft.com/office/powerpoint/2010/main" val="53640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B52D26BC-19CC-40F3-8BAE-5C53065714A4}"/>
              </a:ext>
            </a:extLst>
          </p:cNvPr>
          <p:cNvSpPr/>
          <p:nvPr/>
        </p:nvSpPr>
        <p:spPr>
          <a:xfrm>
            <a:off x="0" y="-4335"/>
            <a:ext cx="9144000" cy="697933"/>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Bahnschrift Light" panose="020B0502040204020203" pitchFamily="34" charset="0"/>
              </a:rPr>
              <a:t>  </a:t>
            </a:r>
            <a:endParaRPr lang="ru-MD" sz="2400" dirty="0">
              <a:latin typeface="Bahnschrift Light" panose="020B0502040204020203" pitchFamily="34" charset="0"/>
            </a:endParaRPr>
          </a:p>
        </p:txBody>
      </p:sp>
      <p:sp>
        <p:nvSpPr>
          <p:cNvPr id="6" name="TextBox 5">
            <a:extLst>
              <a:ext uri="{FF2B5EF4-FFF2-40B4-BE49-F238E27FC236}">
                <a16:creationId xmlns:a16="http://schemas.microsoft.com/office/drawing/2014/main" id="{E3B2D491-474F-4434-B860-6A69B92A7B5C}"/>
              </a:ext>
            </a:extLst>
          </p:cNvPr>
          <p:cNvSpPr txBox="1"/>
          <p:nvPr/>
        </p:nvSpPr>
        <p:spPr>
          <a:xfrm>
            <a:off x="1837037" y="113530"/>
            <a:ext cx="6194853" cy="400110"/>
          </a:xfrm>
          <a:prstGeom prst="rect">
            <a:avLst/>
          </a:prstGeom>
          <a:noFill/>
        </p:spPr>
        <p:txBody>
          <a:bodyPr wrap="square" rtlCol="0">
            <a:spAutoFit/>
          </a:bodyPr>
          <a:lstStyle>
            <a:defPPr>
              <a:defRPr lang="en-US"/>
            </a:defPPr>
            <a:lvl1pPr>
              <a:defRPr sz="2000">
                <a:latin typeface="Bahnschrift Light" panose="020B0502040204020203" pitchFamily="34" charset="0"/>
              </a:defRPr>
            </a:lvl1pPr>
          </a:lstStyle>
          <a:p>
            <a:pPr algn="ctr"/>
            <a:r>
              <a:rPr lang="en-US" dirty="0">
                <a:solidFill>
                  <a:schemeClr val="bg1">
                    <a:lumMod val="95000"/>
                  </a:schemeClr>
                </a:solidFill>
              </a:rPr>
              <a:t>1. Payments via ADDERRA smartphone application</a:t>
            </a:r>
            <a:endParaRPr lang="ru-MD" dirty="0">
              <a:solidFill>
                <a:schemeClr val="bg1">
                  <a:lumMod val="95000"/>
                </a:schemeClr>
              </a:solidFill>
            </a:endParaRPr>
          </a:p>
        </p:txBody>
      </p:sp>
      <p:graphicFrame>
        <p:nvGraphicFramePr>
          <p:cNvPr id="7" name="Таблица 7">
            <a:extLst>
              <a:ext uri="{FF2B5EF4-FFF2-40B4-BE49-F238E27FC236}">
                <a16:creationId xmlns:a16="http://schemas.microsoft.com/office/drawing/2014/main" id="{DE06298C-877C-4E9A-881D-CA9BE83B3078}"/>
              </a:ext>
            </a:extLst>
          </p:cNvPr>
          <p:cNvGraphicFramePr>
            <a:graphicFrameLocks noGrp="1"/>
          </p:cNvGraphicFramePr>
          <p:nvPr>
            <p:extLst>
              <p:ext uri="{D42A27DB-BD31-4B8C-83A1-F6EECF244321}">
                <p14:modId xmlns:p14="http://schemas.microsoft.com/office/powerpoint/2010/main" val="1703945566"/>
              </p:ext>
            </p:extLst>
          </p:nvPr>
        </p:nvGraphicFramePr>
        <p:xfrm>
          <a:off x="407915" y="1108467"/>
          <a:ext cx="8328169" cy="4541520"/>
        </p:xfrm>
        <a:graphic>
          <a:graphicData uri="http://schemas.openxmlformats.org/drawingml/2006/table">
            <a:tbl>
              <a:tblPr firstRow="1" bandRow="1">
                <a:tableStyleId>{616DA210-FB5B-4158-B5E0-FEB733F419BA}</a:tableStyleId>
              </a:tblPr>
              <a:tblGrid>
                <a:gridCol w="2097031">
                  <a:extLst>
                    <a:ext uri="{9D8B030D-6E8A-4147-A177-3AD203B41FA5}">
                      <a16:colId xmlns:a16="http://schemas.microsoft.com/office/drawing/2014/main" val="2594145004"/>
                    </a:ext>
                  </a:extLst>
                </a:gridCol>
                <a:gridCol w="6231138">
                  <a:extLst>
                    <a:ext uri="{9D8B030D-6E8A-4147-A177-3AD203B41FA5}">
                      <a16:colId xmlns:a16="http://schemas.microsoft.com/office/drawing/2014/main" val="3179342936"/>
                    </a:ext>
                  </a:extLst>
                </a:gridCol>
              </a:tblGrid>
              <a:tr h="370840">
                <a:tc>
                  <a:txBody>
                    <a:bodyPr/>
                    <a:lstStyle/>
                    <a:p>
                      <a:r>
                        <a:rPr lang="en-US" sz="1800" b="1" kern="1200">
                          <a:solidFill>
                            <a:schemeClr val="tx1"/>
                          </a:solidFill>
                          <a:latin typeface="+mn-lt"/>
                          <a:ea typeface="+mn-ea"/>
                          <a:cs typeface="+mn-cs"/>
                        </a:rPr>
                        <a:t>Postpayment</a:t>
                      </a:r>
                      <a:endParaRPr lang="ru-MD" dirty="0"/>
                    </a:p>
                  </a:txBody>
                  <a:tcPr/>
                </a:tc>
                <a:tc>
                  <a:txBody>
                    <a:bodyPr/>
                    <a:lstStyle/>
                    <a:p>
                      <a:r>
                        <a:rPr lang="en-US" sz="1400" b="0" i="0" kern="1200" dirty="0">
                          <a:solidFill>
                            <a:schemeClr val="tx1"/>
                          </a:solidFill>
                          <a:effectLst/>
                          <a:latin typeface="+mn-lt"/>
                          <a:ea typeface="+mn-ea"/>
                          <a:cs typeface="+mn-cs"/>
                        </a:rPr>
                        <a:t>Tenants pay for the utilities after receiving </a:t>
                      </a:r>
                      <a:r>
                        <a:rPr lang="en-US" sz="1400" b="0" i="0" kern="1200" dirty="0" err="1">
                          <a:solidFill>
                            <a:schemeClr val="tx1"/>
                          </a:solidFill>
                          <a:effectLst/>
                          <a:latin typeface="+mn-lt"/>
                          <a:ea typeface="+mn-ea"/>
                          <a:cs typeface="+mn-cs"/>
                        </a:rPr>
                        <a:t>Adderra’s</a:t>
                      </a:r>
                      <a:r>
                        <a:rPr lang="en-US" sz="1400" b="0" i="0" kern="1200" dirty="0">
                          <a:solidFill>
                            <a:schemeClr val="tx1"/>
                          </a:solidFill>
                          <a:effectLst/>
                          <a:latin typeface="+mn-lt"/>
                          <a:ea typeface="+mn-ea"/>
                          <a:cs typeface="+mn-cs"/>
                        </a:rPr>
                        <a:t> billing at the end of billing period. </a:t>
                      </a:r>
                    </a:p>
                    <a:p>
                      <a:r>
                        <a:rPr lang="en-US" sz="1400" b="0" i="0" kern="1200" dirty="0">
                          <a:solidFill>
                            <a:schemeClr val="tx1"/>
                          </a:solidFill>
                          <a:effectLst/>
                          <a:latin typeface="+mn-lt"/>
                          <a:ea typeface="+mn-ea"/>
                          <a:cs typeface="+mn-cs"/>
                        </a:rPr>
                        <a:t>A tenant connects to the meters via </a:t>
                      </a:r>
                      <a:r>
                        <a:rPr lang="en-US" sz="1400" b="0" i="0" kern="1200" dirty="0" err="1">
                          <a:solidFill>
                            <a:schemeClr val="tx1"/>
                          </a:solidFill>
                          <a:effectLst/>
                          <a:latin typeface="+mn-lt"/>
                          <a:ea typeface="+mn-ea"/>
                          <a:cs typeface="+mn-cs"/>
                        </a:rPr>
                        <a:t>Adderra</a:t>
                      </a:r>
                      <a:r>
                        <a:rPr lang="en-US" sz="1400" b="0" i="0" kern="1200" dirty="0">
                          <a:solidFill>
                            <a:schemeClr val="tx1"/>
                          </a:solidFill>
                          <a:effectLst/>
                          <a:latin typeface="+mn-lt"/>
                          <a:ea typeface="+mn-ea"/>
                          <a:cs typeface="+mn-cs"/>
                        </a:rPr>
                        <a:t> application and clicks the start service button. The meters activate and start counting the amount of water and electricity a tenant is using. At the end of billing period (which is established on the basis of an agreement between landlords and tenants) the tenant pays the corresponding amount of money throughout application by credit card. This money is transferred to PayPal/Stripe account of a landlord, after which the landlord transfers the payment to utility supply company.</a:t>
                      </a:r>
                      <a:endParaRPr lang="ru-MD" sz="1400" dirty="0"/>
                    </a:p>
                    <a:p>
                      <a:endParaRPr lang="ru-MD" sz="1400" dirty="0"/>
                    </a:p>
                  </a:txBody>
                  <a:tcPr/>
                </a:tc>
                <a:extLst>
                  <a:ext uri="{0D108BD9-81ED-4DB2-BD59-A6C34878D82A}">
                    <a16:rowId xmlns:a16="http://schemas.microsoft.com/office/drawing/2014/main" val="2689908208"/>
                  </a:ext>
                </a:extLst>
              </a:tr>
              <a:tr h="370840">
                <a:tc>
                  <a:txBody>
                    <a:bodyPr/>
                    <a:lstStyle/>
                    <a:p>
                      <a:r>
                        <a:rPr lang="en-US" b="1"/>
                        <a:t>Prepayment</a:t>
                      </a:r>
                      <a:endParaRPr lang="ru-MD" sz="1800" b="1" kern="1200" dirty="0">
                        <a:solidFill>
                          <a:schemeClr val="tx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kern="1200" dirty="0">
                          <a:solidFill>
                            <a:schemeClr val="tx1"/>
                          </a:solidFill>
                          <a:effectLst/>
                          <a:latin typeface="+mn-lt"/>
                          <a:ea typeface="+mn-ea"/>
                          <a:cs typeface="+mn-cs"/>
                        </a:rPr>
                        <a:t>Tenants pay for the utilities before consumption. In this case, tenants after connecting to the meter pay the amount they are going to consume and only then start using water and electricity. As soon as their credit is over, tenants will receive a notification to top up the credit.</a:t>
                      </a:r>
                      <a:endParaRPr lang="ru-MD" sz="1400" b="0" i="0" kern="1200" dirty="0">
                        <a:solidFill>
                          <a:schemeClr val="tx1"/>
                        </a:solidFill>
                        <a:effectLst/>
                        <a:latin typeface="+mn-lt"/>
                        <a:ea typeface="+mn-ea"/>
                        <a:cs typeface="+mn-cs"/>
                      </a:endParaRPr>
                    </a:p>
                    <a:p>
                      <a:endParaRPr lang="ru-MD" sz="1400" dirty="0"/>
                    </a:p>
                  </a:txBody>
                  <a:tcPr/>
                </a:tc>
                <a:extLst>
                  <a:ext uri="{0D108BD9-81ED-4DB2-BD59-A6C34878D82A}">
                    <a16:rowId xmlns:a16="http://schemas.microsoft.com/office/drawing/2014/main" val="34346072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mn-lt"/>
                          <a:ea typeface="+mn-ea"/>
                          <a:cs typeface="+mn-cs"/>
                        </a:rPr>
                        <a:t>Preset credit limit </a:t>
                      </a:r>
                    </a:p>
                    <a:p>
                      <a:endParaRPr lang="ru-MD" sz="1800" b="1" kern="1200" dirty="0">
                        <a:solidFill>
                          <a:schemeClr val="tx1"/>
                        </a:solidFill>
                        <a:latin typeface="+mn-lt"/>
                        <a:ea typeface="+mn-ea"/>
                        <a:cs typeface="+mn-cs"/>
                      </a:endParaRPr>
                    </a:p>
                  </a:txBody>
                  <a:tcPr/>
                </a:tc>
                <a:tc>
                  <a:txBody>
                    <a:bodyPr/>
                    <a:lstStyle/>
                    <a:p>
                      <a:r>
                        <a:rPr lang="en-US" sz="1400" b="0" i="0" kern="1200" dirty="0">
                          <a:solidFill>
                            <a:schemeClr val="tx1"/>
                          </a:solidFill>
                          <a:effectLst/>
                          <a:latin typeface="+mn-lt"/>
                          <a:ea typeface="+mn-ea"/>
                          <a:cs typeface="+mn-cs"/>
                        </a:rPr>
                        <a:t>Tenants pay for the utilities as they reach the pre-established limits expressed in monetary value or cubic meters and kilowatts. For example, landlord can set a limit for 2 m3 of water and 100 </a:t>
                      </a:r>
                      <a:r>
                        <a:rPr lang="en-US" sz="1400" b="0" i="0" kern="1200" dirty="0" err="1">
                          <a:solidFill>
                            <a:schemeClr val="tx1"/>
                          </a:solidFill>
                          <a:effectLst/>
                          <a:latin typeface="+mn-lt"/>
                          <a:ea typeface="+mn-ea"/>
                          <a:cs typeface="+mn-cs"/>
                        </a:rPr>
                        <a:t>Kwh</a:t>
                      </a:r>
                      <a:r>
                        <a:rPr lang="en-US" sz="1400" b="0" i="0" kern="1200" dirty="0">
                          <a:solidFill>
                            <a:schemeClr val="tx1"/>
                          </a:solidFill>
                          <a:effectLst/>
                          <a:latin typeface="+mn-lt"/>
                          <a:ea typeface="+mn-ea"/>
                          <a:cs typeface="+mn-cs"/>
                        </a:rPr>
                        <a:t> of electricity. As tenant reaches these limits, they have to pay corresponding amount and then they can continue consuming the utilities.</a:t>
                      </a:r>
                      <a:endParaRPr lang="ru-MD" sz="1400" b="0" i="0" kern="1200" dirty="0">
                        <a:solidFill>
                          <a:schemeClr val="tx1"/>
                        </a:solidFill>
                        <a:effectLst/>
                        <a:latin typeface="+mn-lt"/>
                        <a:ea typeface="+mn-ea"/>
                        <a:cs typeface="+mn-cs"/>
                      </a:endParaRPr>
                    </a:p>
                  </a:txBody>
                  <a:tcPr/>
                </a:tc>
                <a:extLst>
                  <a:ext uri="{0D108BD9-81ED-4DB2-BD59-A6C34878D82A}">
                    <a16:rowId xmlns:a16="http://schemas.microsoft.com/office/drawing/2014/main" val="386590918"/>
                  </a:ext>
                </a:extLst>
              </a:tr>
            </a:tbl>
          </a:graphicData>
        </a:graphic>
      </p:graphicFrame>
      <p:sp>
        <p:nvSpPr>
          <p:cNvPr id="8" name="TextBox 7">
            <a:extLst>
              <a:ext uri="{FF2B5EF4-FFF2-40B4-BE49-F238E27FC236}">
                <a16:creationId xmlns:a16="http://schemas.microsoft.com/office/drawing/2014/main" id="{BEE54D9E-4566-4708-9453-D354EBF204F1}"/>
              </a:ext>
            </a:extLst>
          </p:cNvPr>
          <p:cNvSpPr txBox="1"/>
          <p:nvPr/>
        </p:nvSpPr>
        <p:spPr>
          <a:xfrm>
            <a:off x="407915" y="5908884"/>
            <a:ext cx="8505426" cy="307777"/>
          </a:xfrm>
          <a:prstGeom prst="rect">
            <a:avLst/>
          </a:prstGeom>
          <a:noFill/>
        </p:spPr>
        <p:txBody>
          <a:bodyPr wrap="square" rtlCol="0">
            <a:spAutoFit/>
          </a:bodyPr>
          <a:lstStyle/>
          <a:p>
            <a:r>
              <a:rPr lang="en-US" sz="1400" dirty="0"/>
              <a:t>*Landlords can switch the way a tenant pays for the utilities changing easily configuration in their app’s profiles</a:t>
            </a:r>
            <a:endParaRPr lang="ru-MD" sz="1400" dirty="0"/>
          </a:p>
        </p:txBody>
      </p:sp>
      <p:sp>
        <p:nvSpPr>
          <p:cNvPr id="9" name="Прямоугольник 8">
            <a:extLst>
              <a:ext uri="{FF2B5EF4-FFF2-40B4-BE49-F238E27FC236}">
                <a16:creationId xmlns:a16="http://schemas.microsoft.com/office/drawing/2014/main" id="{8AFC495B-479D-4CA2-9F4B-F7D190CE67F0}"/>
              </a:ext>
            </a:extLst>
          </p:cNvPr>
          <p:cNvSpPr/>
          <p:nvPr/>
        </p:nvSpPr>
        <p:spPr>
          <a:xfrm>
            <a:off x="6301946" y="6514756"/>
            <a:ext cx="2013235"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key fob payments</a:t>
            </a:r>
            <a:endParaRPr lang="ru-MD" sz="1400" dirty="0">
              <a:latin typeface="Bahnschrift Light" panose="020B0502040204020203" pitchFamily="34" charset="0"/>
            </a:endParaRPr>
          </a:p>
        </p:txBody>
      </p:sp>
      <p:cxnSp>
        <p:nvCxnSpPr>
          <p:cNvPr id="10" name="Прямая со стрелкой 9">
            <a:extLst>
              <a:ext uri="{FF2B5EF4-FFF2-40B4-BE49-F238E27FC236}">
                <a16:creationId xmlns:a16="http://schemas.microsoft.com/office/drawing/2014/main" id="{EA19A8FE-F61B-46F5-8B90-46A9027D7DAC}"/>
              </a:ext>
            </a:extLst>
          </p:cNvPr>
          <p:cNvCxnSpPr>
            <a:cxnSpLocks/>
          </p:cNvCxnSpPr>
          <p:nvPr/>
        </p:nvCxnSpPr>
        <p:spPr>
          <a:xfrm>
            <a:off x="8254960"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Овал 10">
            <a:extLst>
              <a:ext uri="{FF2B5EF4-FFF2-40B4-BE49-F238E27FC236}">
                <a16:creationId xmlns:a16="http://schemas.microsoft.com/office/drawing/2014/main" id="{2A59A65B-20AC-4DAA-B090-274BB261C1BE}"/>
              </a:ext>
            </a:extLst>
          </p:cNvPr>
          <p:cNvSpPr/>
          <p:nvPr/>
        </p:nvSpPr>
        <p:spPr>
          <a:xfrm>
            <a:off x="8715632" y="6483177"/>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7</a:t>
            </a:r>
            <a:endParaRPr lang="ru-MD" dirty="0"/>
          </a:p>
        </p:txBody>
      </p:sp>
    </p:spTree>
    <p:extLst>
      <p:ext uri="{BB962C8B-B14F-4D97-AF65-F5344CB8AC3E}">
        <p14:creationId xmlns:p14="http://schemas.microsoft.com/office/powerpoint/2010/main" val="384661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AFE4260A-B1C5-446E-9377-1CE927A250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092" y="941401"/>
            <a:ext cx="3039536" cy="3039536"/>
          </a:xfrm>
          <a:prstGeom prst="rect">
            <a:avLst/>
          </a:prstGeom>
        </p:spPr>
      </p:pic>
      <p:sp>
        <p:nvSpPr>
          <p:cNvPr id="4" name="Прямоугольник 3">
            <a:extLst>
              <a:ext uri="{FF2B5EF4-FFF2-40B4-BE49-F238E27FC236}">
                <a16:creationId xmlns:a16="http://schemas.microsoft.com/office/drawing/2014/main" id="{2A513874-2A65-4ACF-A6D7-969D5C3941D4}"/>
              </a:ext>
            </a:extLst>
          </p:cNvPr>
          <p:cNvSpPr/>
          <p:nvPr/>
        </p:nvSpPr>
        <p:spPr>
          <a:xfrm>
            <a:off x="0" y="-4335"/>
            <a:ext cx="9144000" cy="697933"/>
          </a:xfrm>
          <a:prstGeom prst="rect">
            <a:avLst/>
          </a:prstGeom>
          <a:solidFill>
            <a:srgbClr val="9825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Bahnschrift Light" panose="020B0502040204020203" pitchFamily="34" charset="0"/>
              </a:rPr>
              <a:t>  </a:t>
            </a:r>
            <a:endParaRPr lang="ru-MD" sz="2400" dirty="0">
              <a:latin typeface="Bahnschrift Light" panose="020B0502040204020203" pitchFamily="34" charset="0"/>
            </a:endParaRPr>
          </a:p>
        </p:txBody>
      </p:sp>
      <p:sp>
        <p:nvSpPr>
          <p:cNvPr id="7" name="TextBox 6">
            <a:extLst>
              <a:ext uri="{FF2B5EF4-FFF2-40B4-BE49-F238E27FC236}">
                <a16:creationId xmlns:a16="http://schemas.microsoft.com/office/drawing/2014/main" id="{EBFC9189-21CF-4F4D-A5FF-4A807748CB44}"/>
              </a:ext>
            </a:extLst>
          </p:cNvPr>
          <p:cNvSpPr txBox="1"/>
          <p:nvPr/>
        </p:nvSpPr>
        <p:spPr>
          <a:xfrm>
            <a:off x="1474573" y="97055"/>
            <a:ext cx="6194853" cy="400110"/>
          </a:xfrm>
          <a:prstGeom prst="rect">
            <a:avLst/>
          </a:prstGeom>
          <a:noFill/>
        </p:spPr>
        <p:txBody>
          <a:bodyPr wrap="square" rtlCol="0">
            <a:spAutoFit/>
          </a:bodyPr>
          <a:lstStyle>
            <a:defPPr>
              <a:defRPr lang="en-US"/>
            </a:defPPr>
            <a:lvl1pPr>
              <a:defRPr sz="2000">
                <a:latin typeface="Bahnschrift Light" panose="020B0502040204020203" pitchFamily="34" charset="0"/>
              </a:defRPr>
            </a:lvl1pPr>
          </a:lstStyle>
          <a:p>
            <a:pPr algn="ctr"/>
            <a:r>
              <a:rPr lang="en-US" dirty="0">
                <a:solidFill>
                  <a:schemeClr val="bg1">
                    <a:lumMod val="95000"/>
                  </a:schemeClr>
                </a:solidFill>
              </a:rPr>
              <a:t>2. Payments via KEY FOB</a:t>
            </a:r>
            <a:endParaRPr lang="ru-MD" dirty="0">
              <a:solidFill>
                <a:schemeClr val="bg1">
                  <a:lumMod val="95000"/>
                </a:schemeClr>
              </a:solidFill>
            </a:endParaRPr>
          </a:p>
        </p:txBody>
      </p:sp>
      <p:sp>
        <p:nvSpPr>
          <p:cNvPr id="10" name="Прямоугольник 9">
            <a:extLst>
              <a:ext uri="{FF2B5EF4-FFF2-40B4-BE49-F238E27FC236}">
                <a16:creationId xmlns:a16="http://schemas.microsoft.com/office/drawing/2014/main" id="{7F1B7443-CEDC-47B0-B553-7F59C032F1F7}"/>
              </a:ext>
            </a:extLst>
          </p:cNvPr>
          <p:cNvSpPr/>
          <p:nvPr/>
        </p:nvSpPr>
        <p:spPr>
          <a:xfrm>
            <a:off x="6301946" y="6514756"/>
            <a:ext cx="2013235" cy="244379"/>
          </a:xfrm>
          <a:prstGeom prst="rect">
            <a:avLst/>
          </a:prstGeom>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stakeholders</a:t>
            </a:r>
            <a:endParaRPr lang="ru-MD" sz="1400" dirty="0">
              <a:latin typeface="Bahnschrift Light" panose="020B0502040204020203" pitchFamily="34" charset="0"/>
            </a:endParaRPr>
          </a:p>
        </p:txBody>
      </p:sp>
      <p:cxnSp>
        <p:nvCxnSpPr>
          <p:cNvPr id="11" name="Прямая со стрелкой 10">
            <a:extLst>
              <a:ext uri="{FF2B5EF4-FFF2-40B4-BE49-F238E27FC236}">
                <a16:creationId xmlns:a16="http://schemas.microsoft.com/office/drawing/2014/main" id="{4852A552-2B2C-4D27-A781-FBC5B08879B8}"/>
              </a:ext>
            </a:extLst>
          </p:cNvPr>
          <p:cNvCxnSpPr>
            <a:cxnSpLocks/>
          </p:cNvCxnSpPr>
          <p:nvPr/>
        </p:nvCxnSpPr>
        <p:spPr>
          <a:xfrm>
            <a:off x="8254960" y="6664406"/>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Овал 11">
            <a:extLst>
              <a:ext uri="{FF2B5EF4-FFF2-40B4-BE49-F238E27FC236}">
                <a16:creationId xmlns:a16="http://schemas.microsoft.com/office/drawing/2014/main" id="{97C82656-EBB3-488E-B5D4-3C8D30AD4F33}"/>
              </a:ext>
            </a:extLst>
          </p:cNvPr>
          <p:cNvSpPr/>
          <p:nvPr/>
        </p:nvSpPr>
        <p:spPr>
          <a:xfrm>
            <a:off x="8715632" y="6483177"/>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8</a:t>
            </a:r>
            <a:endParaRPr lang="ru-MD" dirty="0"/>
          </a:p>
        </p:txBody>
      </p:sp>
      <p:sp>
        <p:nvSpPr>
          <p:cNvPr id="13" name="TextBox 12">
            <a:extLst>
              <a:ext uri="{FF2B5EF4-FFF2-40B4-BE49-F238E27FC236}">
                <a16:creationId xmlns:a16="http://schemas.microsoft.com/office/drawing/2014/main" id="{A69C922D-07FC-4209-AA9D-C45DD99A3EB9}"/>
              </a:ext>
            </a:extLst>
          </p:cNvPr>
          <p:cNvSpPr txBox="1"/>
          <p:nvPr/>
        </p:nvSpPr>
        <p:spPr>
          <a:xfrm>
            <a:off x="4149812" y="1537128"/>
            <a:ext cx="4304267" cy="2270814"/>
          </a:xfrm>
          <a:prstGeom prst="rect">
            <a:avLst/>
          </a:prstGeom>
          <a:noFill/>
        </p:spPr>
        <p:txBody>
          <a:bodyPr wrap="square" rtlCol="0">
            <a:spAutoFit/>
          </a:bodyPr>
          <a:lstStyle/>
          <a:p>
            <a:pPr algn="just">
              <a:lnSpc>
                <a:spcPct val="150000"/>
              </a:lnSpc>
            </a:pPr>
            <a:r>
              <a:rPr lang="en-US" sz="1200" dirty="0">
                <a:latin typeface="Bahnschrift Light" panose="020B0502040204020203" pitchFamily="34" charset="0"/>
              </a:rPr>
              <a:t>Key fob payment mode is an option for those tenants who wish to pay for the water and electricity by cash. In a such way, tenants pay landlord the certain amount of money they are going to use in cash and landlords, in their turn, generate tokens via application and transform these tokens to the key fob through Bluetooth.  Then, tenants activate the meter, sending the token from the key fob through Bluetooth connection as well.</a:t>
            </a:r>
          </a:p>
        </p:txBody>
      </p:sp>
      <p:sp>
        <p:nvSpPr>
          <p:cNvPr id="14" name="TextBox 13">
            <a:extLst>
              <a:ext uri="{FF2B5EF4-FFF2-40B4-BE49-F238E27FC236}">
                <a16:creationId xmlns:a16="http://schemas.microsoft.com/office/drawing/2014/main" id="{98F09888-EE6C-4E4A-9738-D8E437D2FE56}"/>
              </a:ext>
            </a:extLst>
          </p:cNvPr>
          <p:cNvSpPr txBox="1"/>
          <p:nvPr/>
        </p:nvSpPr>
        <p:spPr>
          <a:xfrm>
            <a:off x="553994" y="4806153"/>
            <a:ext cx="7346093" cy="272319"/>
          </a:xfrm>
          <a:prstGeom prst="rect">
            <a:avLst/>
          </a:prstGeom>
          <a:noFill/>
        </p:spPr>
        <p:txBody>
          <a:bodyPr wrap="square" rtlCol="0">
            <a:spAutoFit/>
          </a:bodyPr>
          <a:lstStyle/>
          <a:p>
            <a:pPr algn="just">
              <a:lnSpc>
                <a:spcPct val="107000"/>
              </a:lnSpc>
            </a:pPr>
            <a:r>
              <a:rPr lang="en-US" sz="1200" dirty="0">
                <a:latin typeface="Bahnschrift Light" panose="020B0502040204020203" pitchFamily="34" charset="0"/>
              </a:rPr>
              <a:t>Key fob payment mode also supports prepayment, </a:t>
            </a:r>
            <a:r>
              <a:rPr lang="en-US" sz="1200" dirty="0" err="1">
                <a:latin typeface="Bahnschrift Light" panose="020B0502040204020203" pitchFamily="34" charset="0"/>
              </a:rPr>
              <a:t>postpayment</a:t>
            </a:r>
            <a:r>
              <a:rPr lang="en-US" sz="1200" dirty="0">
                <a:latin typeface="Bahnschrift Light" panose="020B0502040204020203" pitchFamily="34" charset="0"/>
              </a:rPr>
              <a:t> and present credit limit.</a:t>
            </a:r>
          </a:p>
        </p:txBody>
      </p:sp>
    </p:spTree>
    <p:extLst>
      <p:ext uri="{BB962C8B-B14F-4D97-AF65-F5344CB8AC3E}">
        <p14:creationId xmlns:p14="http://schemas.microsoft.com/office/powerpoint/2010/main" val="166683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740B81-D318-447B-99A6-665423DEBBF4}"/>
              </a:ext>
            </a:extLst>
          </p:cNvPr>
          <p:cNvPicPr>
            <a:picLocks noChangeAspect="1"/>
          </p:cNvPicPr>
          <p:nvPr/>
        </p:nvPicPr>
        <p:blipFill>
          <a:blip r:embed="rId2"/>
          <a:stretch>
            <a:fillRect/>
          </a:stretch>
        </p:blipFill>
        <p:spPr>
          <a:xfrm rot="16200000">
            <a:off x="879390" y="-1406613"/>
            <a:ext cx="6858000" cy="9671223"/>
          </a:xfrm>
          <a:prstGeom prst="rect">
            <a:avLst/>
          </a:prstGeom>
        </p:spPr>
      </p:pic>
      <p:sp>
        <p:nvSpPr>
          <p:cNvPr id="14" name="TextBox 13">
            <a:extLst>
              <a:ext uri="{FF2B5EF4-FFF2-40B4-BE49-F238E27FC236}">
                <a16:creationId xmlns:a16="http://schemas.microsoft.com/office/drawing/2014/main" id="{38A1F35B-AB82-46CA-B803-DE5D76B77340}"/>
              </a:ext>
            </a:extLst>
          </p:cNvPr>
          <p:cNvSpPr txBox="1"/>
          <p:nvPr/>
        </p:nvSpPr>
        <p:spPr>
          <a:xfrm>
            <a:off x="-17220" y="4609923"/>
            <a:ext cx="3809085" cy="1938992"/>
          </a:xfrm>
          <a:prstGeom prst="rect">
            <a:avLst/>
          </a:prstGeom>
          <a:noFill/>
        </p:spPr>
        <p:txBody>
          <a:bodyPr wrap="square" rtlCol="0">
            <a:spAutoFit/>
          </a:bodyPr>
          <a:lstStyle/>
          <a:p>
            <a:r>
              <a:rPr lang="en-US" sz="4000" dirty="0">
                <a:solidFill>
                  <a:schemeClr val="bg1">
                    <a:lumMod val="95000"/>
                  </a:schemeClr>
                </a:solidFill>
                <a:latin typeface="Bahnschrift SemiLight" panose="020B0502040204020203" pitchFamily="34" charset="0"/>
                <a:ea typeface="Cambria" panose="02040503050406030204" pitchFamily="18" charset="0"/>
              </a:rPr>
              <a:t>Key </a:t>
            </a:r>
          </a:p>
          <a:p>
            <a:r>
              <a:rPr lang="en-US" sz="4000" dirty="0">
                <a:solidFill>
                  <a:schemeClr val="bg1">
                    <a:lumMod val="95000"/>
                  </a:schemeClr>
                </a:solidFill>
                <a:latin typeface="Bahnschrift SemiLight" panose="020B0502040204020203" pitchFamily="34" charset="0"/>
                <a:ea typeface="Cambria" panose="02040503050406030204" pitchFamily="18" charset="0"/>
              </a:rPr>
              <a:t>stakeholders</a:t>
            </a:r>
            <a:endParaRPr lang="ru-MD" sz="4000" dirty="0">
              <a:solidFill>
                <a:schemeClr val="bg1">
                  <a:lumMod val="95000"/>
                </a:schemeClr>
              </a:solidFill>
              <a:latin typeface="Bahnschrift SemiLight" panose="020B0502040204020203" pitchFamily="34" charset="0"/>
              <a:ea typeface="Cambria" panose="02040503050406030204" pitchFamily="18" charset="0"/>
            </a:endParaRPr>
          </a:p>
          <a:p>
            <a:endParaRPr lang="ru-MD" sz="4000" dirty="0">
              <a:latin typeface="Bahnschrift SemiLight" panose="020B0502040204020203" pitchFamily="34" charset="0"/>
            </a:endParaRPr>
          </a:p>
        </p:txBody>
      </p:sp>
      <p:cxnSp>
        <p:nvCxnSpPr>
          <p:cNvPr id="3" name="Прямая соединительная линия 2">
            <a:extLst>
              <a:ext uri="{FF2B5EF4-FFF2-40B4-BE49-F238E27FC236}">
                <a16:creationId xmlns:a16="http://schemas.microsoft.com/office/drawing/2014/main" id="{8FF695BB-D265-4E5A-A874-BC6E27B77008}"/>
              </a:ext>
            </a:extLst>
          </p:cNvPr>
          <p:cNvCxnSpPr>
            <a:cxnSpLocks/>
          </p:cNvCxnSpPr>
          <p:nvPr/>
        </p:nvCxnSpPr>
        <p:spPr>
          <a:xfrm>
            <a:off x="4349578" y="1919416"/>
            <a:ext cx="0" cy="461319"/>
          </a:xfrm>
          <a:prstGeom prst="line">
            <a:avLst/>
          </a:prstGeom>
          <a:ln>
            <a:solidFill>
              <a:srgbClr val="A82918"/>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a:extLst>
              <a:ext uri="{FF2B5EF4-FFF2-40B4-BE49-F238E27FC236}">
                <a16:creationId xmlns:a16="http://schemas.microsoft.com/office/drawing/2014/main" id="{9CCA2AA8-FCDC-403D-A238-6FDDCD62E5D7}"/>
              </a:ext>
            </a:extLst>
          </p:cNvPr>
          <p:cNvCxnSpPr>
            <a:cxnSpLocks/>
          </p:cNvCxnSpPr>
          <p:nvPr/>
        </p:nvCxnSpPr>
        <p:spPr>
          <a:xfrm>
            <a:off x="4367309" y="2747318"/>
            <a:ext cx="0" cy="461319"/>
          </a:xfrm>
          <a:prstGeom prst="line">
            <a:avLst/>
          </a:prstGeom>
          <a:ln>
            <a:solidFill>
              <a:srgbClr val="A82918"/>
            </a:solidFill>
          </a:ln>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a:extLst>
              <a:ext uri="{FF2B5EF4-FFF2-40B4-BE49-F238E27FC236}">
                <a16:creationId xmlns:a16="http://schemas.microsoft.com/office/drawing/2014/main" id="{5858955A-AA59-437F-85C0-D3982C52CE25}"/>
              </a:ext>
            </a:extLst>
          </p:cNvPr>
          <p:cNvCxnSpPr>
            <a:cxnSpLocks/>
          </p:cNvCxnSpPr>
          <p:nvPr/>
        </p:nvCxnSpPr>
        <p:spPr>
          <a:xfrm>
            <a:off x="4392023" y="3492843"/>
            <a:ext cx="0" cy="461319"/>
          </a:xfrm>
          <a:prstGeom prst="line">
            <a:avLst/>
          </a:prstGeom>
          <a:ln>
            <a:solidFill>
              <a:srgbClr val="A82918"/>
            </a:solidFill>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1518CA0F-573B-4CBA-9887-F05486CAEB9C}"/>
              </a:ext>
            </a:extLst>
          </p:cNvPr>
          <p:cNvCxnSpPr>
            <a:cxnSpLocks/>
          </p:cNvCxnSpPr>
          <p:nvPr/>
        </p:nvCxnSpPr>
        <p:spPr>
          <a:xfrm>
            <a:off x="4397398" y="4246606"/>
            <a:ext cx="0" cy="461319"/>
          </a:xfrm>
          <a:prstGeom prst="line">
            <a:avLst/>
          </a:prstGeom>
          <a:ln>
            <a:solidFill>
              <a:srgbClr val="A82918"/>
            </a:solidFill>
          </a:ln>
        </p:spPr>
        <p:style>
          <a:lnRef idx="1">
            <a:schemeClr val="accent1"/>
          </a:lnRef>
          <a:fillRef idx="0">
            <a:schemeClr val="accent1"/>
          </a:fillRef>
          <a:effectRef idx="0">
            <a:schemeClr val="accent1"/>
          </a:effectRef>
          <a:fontRef idx="minor">
            <a:schemeClr val="tx1"/>
          </a:fontRef>
        </p:style>
      </p:cxnSp>
      <p:pic>
        <p:nvPicPr>
          <p:cNvPr id="8" name="Рисунок 7">
            <a:extLst>
              <a:ext uri="{FF2B5EF4-FFF2-40B4-BE49-F238E27FC236}">
                <a16:creationId xmlns:a16="http://schemas.microsoft.com/office/drawing/2014/main" id="{7C34B083-60D1-46C6-96C6-1CAC51EC7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56" y="363316"/>
            <a:ext cx="5816405" cy="3883289"/>
          </a:xfrm>
          <a:prstGeom prst="rect">
            <a:avLst/>
          </a:prstGeom>
        </p:spPr>
      </p:pic>
      <p:sp>
        <p:nvSpPr>
          <p:cNvPr id="2" name="Прямоугольник 1">
            <a:extLst>
              <a:ext uri="{FF2B5EF4-FFF2-40B4-BE49-F238E27FC236}">
                <a16:creationId xmlns:a16="http://schemas.microsoft.com/office/drawing/2014/main" id="{84E11615-64A8-4164-BA24-855B0869D47E}"/>
              </a:ext>
            </a:extLst>
          </p:cNvPr>
          <p:cNvSpPr/>
          <p:nvPr/>
        </p:nvSpPr>
        <p:spPr>
          <a:xfrm>
            <a:off x="4218386" y="1979567"/>
            <a:ext cx="4946745" cy="4864442"/>
          </a:xfrm>
          <a:prstGeom prst="rect">
            <a:avLst/>
          </a:prstGeom>
          <a:solidFill>
            <a:schemeClr val="lt1">
              <a:alpha val="88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ru-MD"/>
          </a:p>
        </p:txBody>
      </p:sp>
      <p:sp>
        <p:nvSpPr>
          <p:cNvPr id="10" name="TextBox 9">
            <a:extLst>
              <a:ext uri="{FF2B5EF4-FFF2-40B4-BE49-F238E27FC236}">
                <a16:creationId xmlns:a16="http://schemas.microsoft.com/office/drawing/2014/main" id="{C4E628C0-4A4C-43EE-BBAF-E3EDEF9985C9}"/>
              </a:ext>
            </a:extLst>
          </p:cNvPr>
          <p:cNvSpPr txBox="1"/>
          <p:nvPr/>
        </p:nvSpPr>
        <p:spPr>
          <a:xfrm>
            <a:off x="4822182" y="2303325"/>
            <a:ext cx="5444068" cy="3539430"/>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000" dirty="0">
                <a:solidFill>
                  <a:srgbClr val="A82918"/>
                </a:solidFill>
                <a:latin typeface="Bahnschrift SemiBold" panose="020B0502040204020203" pitchFamily="34" charset="0"/>
                <a:cs typeface="Open Sans" pitchFamily="34" charset="0"/>
              </a:rPr>
              <a:t>1. </a:t>
            </a:r>
            <a:r>
              <a:rPr lang="en-US" altLang="en-US" sz="2000" dirty="0" err="1">
                <a:solidFill>
                  <a:srgbClr val="A82918"/>
                </a:solidFill>
                <a:latin typeface="Bahnschrift SemiBold" panose="020B0502040204020203" pitchFamily="34" charset="0"/>
                <a:cs typeface="Open Sans" pitchFamily="34" charset="0"/>
              </a:rPr>
              <a:t>Adderra</a:t>
            </a:r>
            <a:endParaRPr lang="en-US" altLang="en-US" sz="2000" dirty="0">
              <a:solidFill>
                <a:srgbClr val="A82918"/>
              </a:solidFill>
              <a:latin typeface="Bahnschrift SemiBold" panose="020B0502040204020203" pitchFamily="34" charset="0"/>
              <a:cs typeface="Open Sans" pitchFamily="34" charset="0"/>
            </a:endParaRPr>
          </a:p>
          <a:p>
            <a:r>
              <a:rPr lang="en-US" altLang="en-US" sz="1600" dirty="0">
                <a:solidFill>
                  <a:srgbClr val="A82918"/>
                </a:solidFill>
                <a:latin typeface="Bahnschrift SemiBold" panose="020B0502040204020203" pitchFamily="34" charset="0"/>
                <a:cs typeface="Open Sans" pitchFamily="34" charset="0"/>
              </a:rPr>
              <a:t>Marketplace developer</a:t>
            </a:r>
          </a:p>
          <a:p>
            <a:pPr marL="342900" indent="-342900">
              <a:buFont typeface="Wingdings" panose="05000000000000000000" pitchFamily="2" charset="2"/>
              <a:buChar char="Ø"/>
            </a:pPr>
            <a:endParaRPr lang="en-US" altLang="en-US" sz="2000" dirty="0">
              <a:solidFill>
                <a:srgbClr val="A82918"/>
              </a:solidFill>
              <a:latin typeface="Bahnschrift SemiBold" panose="020B0502040204020203" pitchFamily="34" charset="0"/>
              <a:cs typeface="Open Sans" pitchFamily="34" charset="0"/>
            </a:endParaRPr>
          </a:p>
          <a:p>
            <a:pPr marL="342900" indent="-342900">
              <a:buFont typeface="Wingdings" panose="05000000000000000000" pitchFamily="2" charset="2"/>
              <a:buChar char="Ø"/>
            </a:pPr>
            <a:r>
              <a:rPr lang="en-US" altLang="en-US" sz="2000" dirty="0">
                <a:solidFill>
                  <a:srgbClr val="A82918"/>
                </a:solidFill>
                <a:latin typeface="Bahnschrift SemiBold" panose="020B0502040204020203" pitchFamily="34" charset="0"/>
                <a:cs typeface="Open Sans" pitchFamily="34" charset="0"/>
              </a:rPr>
              <a:t>2. Marketplace</a:t>
            </a:r>
            <a:r>
              <a:rPr lang="ru-RU" altLang="en-US" sz="2000" dirty="0">
                <a:solidFill>
                  <a:srgbClr val="A82918"/>
                </a:solidFill>
                <a:latin typeface="Bahnschrift SemiBold" panose="020B0502040204020203" pitchFamily="34" charset="0"/>
                <a:cs typeface="Open Sans" pitchFamily="34" charset="0"/>
              </a:rPr>
              <a:t> </a:t>
            </a:r>
            <a:r>
              <a:rPr lang="en-US" altLang="en-US" sz="2000" dirty="0">
                <a:solidFill>
                  <a:srgbClr val="A82918"/>
                </a:solidFill>
                <a:latin typeface="Bahnschrift SemiBold" panose="020B0502040204020203" pitchFamily="34" charset="0"/>
                <a:cs typeface="Open Sans" pitchFamily="34" charset="0"/>
              </a:rPr>
              <a:t>operator</a:t>
            </a:r>
          </a:p>
          <a:p>
            <a:r>
              <a:rPr lang="en-US" altLang="en-US" sz="1600" dirty="0" err="1">
                <a:solidFill>
                  <a:srgbClr val="A82918"/>
                </a:solidFill>
                <a:latin typeface="Bahnschrift SemiBold" panose="020B0502040204020203" pitchFamily="34" charset="0"/>
                <a:cs typeface="Open Sans" pitchFamily="34" charset="0"/>
              </a:rPr>
              <a:t>Adderra’s</a:t>
            </a:r>
            <a:r>
              <a:rPr lang="en-US" altLang="en-US" sz="1600" dirty="0">
                <a:solidFill>
                  <a:srgbClr val="A82918"/>
                </a:solidFill>
                <a:latin typeface="Bahnschrift SemiBold" panose="020B0502040204020203" pitchFamily="34" charset="0"/>
                <a:cs typeface="Open Sans" pitchFamily="34" charset="0"/>
              </a:rPr>
              <a:t> licensee</a:t>
            </a:r>
          </a:p>
          <a:p>
            <a:endParaRPr lang="en-US" altLang="en-US" sz="1600" dirty="0">
              <a:solidFill>
                <a:srgbClr val="A82918"/>
              </a:solidFill>
              <a:latin typeface="Bahnschrift SemiBold" panose="020B0502040204020203" pitchFamily="34" charset="0"/>
              <a:cs typeface="Open Sans" pitchFamily="34" charset="0"/>
            </a:endParaRPr>
          </a:p>
          <a:p>
            <a:pPr marL="342900" indent="-342900">
              <a:buFont typeface="Wingdings" panose="05000000000000000000" pitchFamily="2" charset="2"/>
              <a:buChar char="Ø"/>
            </a:pPr>
            <a:r>
              <a:rPr lang="en-US" altLang="en-US" sz="2000" dirty="0">
                <a:solidFill>
                  <a:srgbClr val="A82918"/>
                </a:solidFill>
                <a:latin typeface="Bahnschrift SemiBold" panose="020B0502040204020203" pitchFamily="34" charset="0"/>
                <a:cs typeface="Open Sans" pitchFamily="34" charset="0"/>
              </a:rPr>
              <a:t>3. Hotel owners and Landlords</a:t>
            </a:r>
          </a:p>
          <a:p>
            <a:pPr marL="342900" indent="-342900">
              <a:buFont typeface="Wingdings" panose="05000000000000000000" pitchFamily="2" charset="2"/>
              <a:buChar char="Ø"/>
            </a:pPr>
            <a:endParaRPr lang="en-US" altLang="en-US" sz="2000" dirty="0">
              <a:solidFill>
                <a:srgbClr val="A82918"/>
              </a:solidFill>
              <a:latin typeface="Bahnschrift SemiBold" panose="020B0502040204020203" pitchFamily="34" charset="0"/>
              <a:cs typeface="Open Sans" pitchFamily="34" charset="0"/>
            </a:endParaRPr>
          </a:p>
          <a:p>
            <a:pPr marL="342900" indent="-342900">
              <a:buFont typeface="Wingdings" panose="05000000000000000000" pitchFamily="2" charset="2"/>
              <a:buChar char="Ø"/>
            </a:pPr>
            <a:r>
              <a:rPr lang="en-US" altLang="en-US" sz="2000" dirty="0">
                <a:solidFill>
                  <a:srgbClr val="A82918"/>
                </a:solidFill>
                <a:latin typeface="Bahnschrift SemiBold" panose="020B0502040204020203" pitchFamily="34" charset="0"/>
                <a:cs typeface="Open Sans" pitchFamily="34" charset="0"/>
              </a:rPr>
              <a:t>4. Guests and Tenants</a:t>
            </a:r>
          </a:p>
          <a:p>
            <a:pPr marL="342900" indent="-342900">
              <a:buFont typeface="Wingdings" panose="05000000000000000000" pitchFamily="2" charset="2"/>
              <a:buChar char="Ø"/>
            </a:pPr>
            <a:endParaRPr lang="en-US" altLang="en-US" sz="2000" dirty="0">
              <a:solidFill>
                <a:srgbClr val="A82918"/>
              </a:solidFill>
              <a:latin typeface="Bahnschrift SemiBold" panose="020B0502040204020203" pitchFamily="34" charset="0"/>
              <a:cs typeface="Open Sans" pitchFamily="34" charset="0"/>
            </a:endParaRPr>
          </a:p>
          <a:p>
            <a:pPr marL="342900" indent="-342900">
              <a:buFont typeface="Wingdings" panose="05000000000000000000" pitchFamily="2" charset="2"/>
              <a:buChar char="Ø"/>
            </a:pPr>
            <a:r>
              <a:rPr lang="en-US" altLang="en-US" sz="2000" dirty="0">
                <a:solidFill>
                  <a:srgbClr val="A82918"/>
                </a:solidFill>
                <a:latin typeface="Bahnschrift SemiBold" panose="020B0502040204020203" pitchFamily="34" charset="0"/>
                <a:cs typeface="Open Sans" pitchFamily="34" charset="0"/>
              </a:rPr>
              <a:t>5. Payment platform</a:t>
            </a:r>
          </a:p>
          <a:p>
            <a:r>
              <a:rPr lang="en-US" altLang="en-US" sz="1600" dirty="0">
                <a:solidFill>
                  <a:srgbClr val="A82918"/>
                </a:solidFill>
                <a:latin typeface="Bahnschrift SemiBold" panose="020B0502040204020203" pitchFamily="34" charset="0"/>
                <a:cs typeface="Open Sans" pitchFamily="34" charset="0"/>
              </a:rPr>
              <a:t>Stripe</a:t>
            </a:r>
            <a:endParaRPr lang="ru-MD" sz="1600" dirty="0">
              <a:solidFill>
                <a:srgbClr val="A82918"/>
              </a:solidFill>
              <a:latin typeface="Bahnschrift SemiBold" panose="020B0502040204020203" pitchFamily="34" charset="0"/>
              <a:cs typeface="Open Sans" pitchFamily="34" charset="0"/>
            </a:endParaRPr>
          </a:p>
        </p:txBody>
      </p:sp>
      <p:sp>
        <p:nvSpPr>
          <p:cNvPr id="21" name="Прямоугольник 20">
            <a:extLst>
              <a:ext uri="{FF2B5EF4-FFF2-40B4-BE49-F238E27FC236}">
                <a16:creationId xmlns:a16="http://schemas.microsoft.com/office/drawing/2014/main" id="{D4962A1D-CD0E-4674-A50E-884B93CF5D68}"/>
              </a:ext>
            </a:extLst>
          </p:cNvPr>
          <p:cNvSpPr/>
          <p:nvPr/>
        </p:nvSpPr>
        <p:spPr>
          <a:xfrm>
            <a:off x="6505306" y="6560281"/>
            <a:ext cx="1938262" cy="24437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a:latin typeface="Bahnschrift Light" panose="020B0502040204020203" pitchFamily="34" charset="0"/>
              </a:rPr>
              <a:t>See how it works</a:t>
            </a:r>
            <a:endParaRPr lang="ru-MD" sz="1400" dirty="0">
              <a:latin typeface="Bahnschrift Light" panose="020B0502040204020203" pitchFamily="34" charset="0"/>
            </a:endParaRPr>
          </a:p>
        </p:txBody>
      </p:sp>
      <p:cxnSp>
        <p:nvCxnSpPr>
          <p:cNvPr id="22" name="Прямая со стрелкой 21">
            <a:extLst>
              <a:ext uri="{FF2B5EF4-FFF2-40B4-BE49-F238E27FC236}">
                <a16:creationId xmlns:a16="http://schemas.microsoft.com/office/drawing/2014/main" id="{EA13964A-7128-4BCF-8925-36C205A82423}"/>
              </a:ext>
            </a:extLst>
          </p:cNvPr>
          <p:cNvCxnSpPr>
            <a:cxnSpLocks/>
          </p:cNvCxnSpPr>
          <p:nvPr/>
        </p:nvCxnSpPr>
        <p:spPr>
          <a:xfrm>
            <a:off x="8351107" y="6701474"/>
            <a:ext cx="414868" cy="0"/>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Овал 22">
            <a:extLst>
              <a:ext uri="{FF2B5EF4-FFF2-40B4-BE49-F238E27FC236}">
                <a16:creationId xmlns:a16="http://schemas.microsoft.com/office/drawing/2014/main" id="{E9A576DF-73CA-4B3A-9D59-E037ECD41DC3}"/>
              </a:ext>
            </a:extLst>
          </p:cNvPr>
          <p:cNvSpPr/>
          <p:nvPr/>
        </p:nvSpPr>
        <p:spPr>
          <a:xfrm>
            <a:off x="8818604" y="6520245"/>
            <a:ext cx="313038" cy="308919"/>
          </a:xfrm>
          <a:prstGeom prst="ellipse">
            <a:avLst/>
          </a:prstGeom>
          <a:solidFill>
            <a:srgbClr val="A8291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9</a:t>
            </a:r>
            <a:endParaRPr lang="ru-MD" dirty="0"/>
          </a:p>
        </p:txBody>
      </p:sp>
    </p:spTree>
    <p:extLst>
      <p:ext uri="{BB962C8B-B14F-4D97-AF65-F5344CB8AC3E}">
        <p14:creationId xmlns:p14="http://schemas.microsoft.com/office/powerpoint/2010/main" val="872436757"/>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2979</TotalTime>
  <Words>1379</Words>
  <Application>Microsoft Office PowerPoint</Application>
  <PresentationFormat>Экран (4:3)</PresentationFormat>
  <Paragraphs>193</Paragraphs>
  <Slides>16</Slides>
  <Notes>0</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16</vt:i4>
      </vt:variant>
    </vt:vector>
  </HeadingPairs>
  <TitlesOfParts>
    <vt:vector size="25" baseType="lpstr">
      <vt:lpstr>Arial</vt:lpstr>
      <vt:lpstr>Bahnschrift Light</vt:lpstr>
      <vt:lpstr>Bahnschrift SemiBold</vt:lpstr>
      <vt:lpstr>Bahnschrift SemiLight</vt:lpstr>
      <vt:lpstr>Calibri</vt:lpstr>
      <vt:lpstr>Calibri Light</vt:lpstr>
      <vt:lpstr>Courier New</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Adderra is the project of</vt:lpstr>
      <vt:lpstr>Our Products</vt:lpstr>
      <vt:lpstr>Case of Spanish hotel “Amor de Helene”</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Nadejda Iacovleva</dc:creator>
  <cp:lastModifiedBy>Serghei Solomonov</cp:lastModifiedBy>
  <cp:revision>172</cp:revision>
  <dcterms:created xsi:type="dcterms:W3CDTF">2021-04-28T08:02:03Z</dcterms:created>
  <dcterms:modified xsi:type="dcterms:W3CDTF">2024-01-31T08:57:50Z</dcterms:modified>
</cp:coreProperties>
</file>