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44" r:id="rId2"/>
    <p:sldId id="4031" r:id="rId3"/>
    <p:sldId id="4024" r:id="rId4"/>
    <p:sldId id="4025" r:id="rId5"/>
    <p:sldId id="4026" r:id="rId6"/>
    <p:sldId id="4027" r:id="rId7"/>
    <p:sldId id="4028" r:id="rId8"/>
    <p:sldId id="4029" r:id="rId9"/>
    <p:sldId id="4030" r:id="rId10"/>
    <p:sldId id="404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46"/>
    <a:srgbClr val="2A70C4"/>
    <a:srgbClr val="4F95B5"/>
    <a:srgbClr val="D9D9D9"/>
    <a:srgbClr val="6D89BD"/>
    <a:srgbClr val="6D767E"/>
    <a:srgbClr val="3F899A"/>
    <a:srgbClr val="EDEDED"/>
    <a:srgbClr val="E6E8E8"/>
    <a:srgbClr val="EF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600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88A45-DE07-4661-84ED-BBBE91ACA9B4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845D7-6703-4471-A8C6-74DFC0255B9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5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6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2324-C818-4B52-9012-FD315B95F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6E76C-56D8-4F41-911E-7F72D6747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0609-F787-4265-AB4F-9D7FD0C1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5E32-AE0A-4C6E-9570-FA54A814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EDAC-92E1-474F-98A5-87C172AB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56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F4E3-EB55-42D0-B387-7EDFECC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388E6-5749-4897-AE56-E1F3C824C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6119-0306-4F68-8629-7C376042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62D0-0F7D-47DF-A585-70E33585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8277F-F2E5-4914-9F6E-DCD19774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221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1CD3E-A6B3-4369-B71D-E3EC100AD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9F6EA-9530-476E-9EC7-3CD7B364C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8A7D6-8B11-43A0-A075-6E75B846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E9CC-671E-4460-A194-CFACC8C5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A1BB-0D74-45C3-8FB7-23EC9472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918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CF61-FDA5-431C-B352-8E9E7692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1E56-C6AF-4450-B910-341809DB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4B44-B86F-413D-998E-A577AA61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81EC-F7D4-4568-83C0-9456F100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8A7C-0CA4-4287-9938-00F79E01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67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032D-2909-49B1-924E-04F17C2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EFA2A-48C7-4FF7-A6BC-4275BC9AA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40BB-B26F-4A4B-8332-36E9B7F3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47BB-52DF-4B8D-AFF4-1D9E5F1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CE615-65CB-4E19-8500-54A9E895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2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79E-2858-47FD-BD0F-317224A0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52C52-D4E1-4E98-809C-055DB6870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E875A-DCB3-49D2-8959-088965FA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51A01-9F58-4B34-9DFB-196E4B25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5AB61-8810-41AC-89F1-569721C5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61DCC-19D3-441C-BF98-4F665176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100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AAD4-2EC5-40F5-A3F7-BDEB964E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A578D-D1FF-4916-AE5B-B50DF41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C13EF-A868-4885-829D-EDCE6DE7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69030-1996-4CAF-9CAF-4C8289455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F0DAF-7FE9-47D5-B7EA-0D5BAE3CB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CC503-6A17-4610-B888-05CD7844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F1B86-57D3-4366-A5C3-53EA3545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0FF88-8E9F-4A0F-9552-19E0C9FA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574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23DD-CC15-4134-9743-90BD32DE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FC465-9E36-4C08-AF2D-4FEB35DF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8BCCE-0D61-4E26-A42B-7779A1BD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84A43-0D09-4947-8319-4CF5E333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800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94233-CAE1-4A74-9E60-235D383F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4F65A-C85F-4535-8C2C-1A13F146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6D0C1-842C-49DB-9B1F-31D69D9F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3FAC-AE51-4652-818F-4E68390E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9595-0C95-4809-B11E-0FF7DBC3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7C4BF-A613-42BF-85F7-B7337C57F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58A79-548A-4050-8D8D-5B1E1E55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26244-527D-460F-B10A-6BB77D3C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0013A-1916-4DDC-9EFF-6EEF72EB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9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6789-843F-47F4-9C35-BEA59B6E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E19ED-2464-496B-B362-E14FE7267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9481F-B648-408C-A9E2-FD003A0E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DECE9-CD78-4366-B96A-B3614FD4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ACB37-6BF2-4CB4-BFA1-C07C8680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77FD6-3806-4A3E-8452-58B1744F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83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959FB-2407-4749-A921-A6E732D7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ECB0E-6496-4770-BEA2-0A664114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6D4C-A380-4B86-B169-1AB457DEE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B050-500A-43AA-9089-F7242BCF332F}" type="datetimeFigureOut">
              <a:rPr lang="x-none" smtClean="0"/>
              <a:pPr/>
              <a:t>01.02.2022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18E-1E53-4C96-9747-2231E5D5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2E56-4D9F-4582-821D-74392701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C76B-751F-4710-AD7E-395CD7F61D4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13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Model shp1">
            <a:extLst>
              <a:ext uri="{FF2B5EF4-FFF2-40B4-BE49-F238E27FC236}">
                <a16:creationId xmlns:a16="http://schemas.microsoft.com/office/drawing/2014/main" id="{060EE29A-98CA-43ED-AA93-F4E2695B9B2C}"/>
              </a:ext>
            </a:extLst>
          </p:cNvPr>
          <p:cNvSpPr/>
          <p:nvPr/>
        </p:nvSpPr>
        <p:spPr>
          <a:xfrm>
            <a:off x="41466" y="-2477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3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66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Model shp2">
            <a:extLst>
              <a:ext uri="{FF2B5EF4-FFF2-40B4-BE49-F238E27FC236}">
                <a16:creationId xmlns:a16="http://schemas.microsoft.com/office/drawing/2014/main" id="{899D3450-BF0C-4119-9119-3CA5135873BF}"/>
              </a:ext>
            </a:extLst>
          </p:cNvPr>
          <p:cNvSpPr>
            <a:spLocks/>
          </p:cNvSpPr>
          <p:nvPr/>
        </p:nvSpPr>
        <p:spPr bwMode="auto">
          <a:xfrm>
            <a:off x="-1748012" y="-60012"/>
            <a:ext cx="4266285" cy="6978023"/>
          </a:xfrm>
          <a:custGeom>
            <a:avLst/>
            <a:gdLst>
              <a:gd name="T0" fmla="*/ 698 w 1114"/>
              <a:gd name="T1" fmla="*/ 545 h 545"/>
              <a:gd name="T2" fmla="*/ 1114 w 1114"/>
              <a:gd name="T3" fmla="*/ 0 h 545"/>
              <a:gd name="T4" fmla="*/ 416 w 1114"/>
              <a:gd name="T5" fmla="*/ 0 h 545"/>
              <a:gd name="T6" fmla="*/ 0 w 1114"/>
              <a:gd name="T7" fmla="*/ 545 h 545"/>
              <a:gd name="T8" fmla="*/ 698 w 1114"/>
              <a:gd name="T9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4" h="545">
                <a:moveTo>
                  <a:pt x="698" y="545"/>
                </a:moveTo>
                <a:lnTo>
                  <a:pt x="1114" y="0"/>
                </a:lnTo>
                <a:lnTo>
                  <a:pt x="416" y="0"/>
                </a:lnTo>
                <a:lnTo>
                  <a:pt x="0" y="545"/>
                </a:lnTo>
                <a:lnTo>
                  <a:pt x="698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88900" sx="80000" sy="8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FAE4A0-0752-4FDF-B115-826468663844}"/>
              </a:ext>
            </a:extLst>
          </p:cNvPr>
          <p:cNvCxnSpPr>
            <a:cxnSpLocks/>
          </p:cNvCxnSpPr>
          <p:nvPr/>
        </p:nvCxnSpPr>
        <p:spPr>
          <a:xfrm flipH="1">
            <a:off x="5674125" y="-24773"/>
            <a:ext cx="4642354" cy="6942784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9F901812-A6EC-40AC-9C91-2205065B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3" y="887308"/>
            <a:ext cx="1584078" cy="9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Model shp7">
            <a:extLst>
              <a:ext uri="{FF2B5EF4-FFF2-40B4-BE49-F238E27FC236}">
                <a16:creationId xmlns:a16="http://schemas.microsoft.com/office/drawing/2014/main" id="{07003BDA-9D0A-4BE7-BC4C-71E7D30E0D76}"/>
              </a:ext>
            </a:extLst>
          </p:cNvPr>
          <p:cNvSpPr>
            <a:spLocks/>
          </p:cNvSpPr>
          <p:nvPr/>
        </p:nvSpPr>
        <p:spPr bwMode="auto">
          <a:xfrm>
            <a:off x="5806282" y="-24773"/>
            <a:ext cx="6427184" cy="6909435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  <a:gd name="connsiteX0" fmla="*/ 10000 w 10000"/>
              <a:gd name="connsiteY0" fmla="*/ 0 h 10025"/>
              <a:gd name="connsiteX1" fmla="*/ 7083 w 10000"/>
              <a:gd name="connsiteY1" fmla="*/ 0 h 10025"/>
              <a:gd name="connsiteX2" fmla="*/ 0 w 10000"/>
              <a:gd name="connsiteY2" fmla="*/ 10000 h 10025"/>
              <a:gd name="connsiteX3" fmla="*/ 7205 w 10000"/>
              <a:gd name="connsiteY3" fmla="*/ 10025 h 10025"/>
              <a:gd name="connsiteX4" fmla="*/ 10000 w 10000"/>
              <a:gd name="connsiteY4" fmla="*/ 4652 h 10025"/>
              <a:gd name="connsiteX5" fmla="*/ 10000 w 10000"/>
              <a:gd name="connsiteY5" fmla="*/ 0 h 10025"/>
              <a:gd name="connsiteX0" fmla="*/ 10000 w 10000"/>
              <a:gd name="connsiteY0" fmla="*/ 0 h 10025"/>
              <a:gd name="connsiteX1" fmla="*/ 7083 w 10000"/>
              <a:gd name="connsiteY1" fmla="*/ 0 h 10025"/>
              <a:gd name="connsiteX2" fmla="*/ 0 w 10000"/>
              <a:gd name="connsiteY2" fmla="*/ 10000 h 10025"/>
              <a:gd name="connsiteX3" fmla="*/ 7205 w 10000"/>
              <a:gd name="connsiteY3" fmla="*/ 10025 h 10025"/>
              <a:gd name="connsiteX4" fmla="*/ 9616 w 10000"/>
              <a:gd name="connsiteY4" fmla="*/ 4562 h 10025"/>
              <a:gd name="connsiteX5" fmla="*/ 10000 w 10000"/>
              <a:gd name="connsiteY5" fmla="*/ 0 h 10025"/>
              <a:gd name="connsiteX0" fmla="*/ 10000 w 10000"/>
              <a:gd name="connsiteY0" fmla="*/ 0 h 10000"/>
              <a:gd name="connsiteX1" fmla="*/ 7083 w 10000"/>
              <a:gd name="connsiteY1" fmla="*/ 0 h 10000"/>
              <a:gd name="connsiteX2" fmla="*/ 0 w 10000"/>
              <a:gd name="connsiteY2" fmla="*/ 10000 h 10000"/>
              <a:gd name="connsiteX3" fmla="*/ 8104 w 10000"/>
              <a:gd name="connsiteY3" fmla="*/ 9968 h 10000"/>
              <a:gd name="connsiteX4" fmla="*/ 9616 w 10000"/>
              <a:gd name="connsiteY4" fmla="*/ 4562 h 10000"/>
              <a:gd name="connsiteX5" fmla="*/ 10000 w 10000"/>
              <a:gd name="connsiteY5" fmla="*/ 0 h 10000"/>
              <a:gd name="connsiteX0" fmla="*/ 10000 w 10000"/>
              <a:gd name="connsiteY0" fmla="*/ 0 h 10000"/>
              <a:gd name="connsiteX1" fmla="*/ 7083 w 10000"/>
              <a:gd name="connsiteY1" fmla="*/ 0 h 10000"/>
              <a:gd name="connsiteX2" fmla="*/ 0 w 10000"/>
              <a:gd name="connsiteY2" fmla="*/ 10000 h 10000"/>
              <a:gd name="connsiteX3" fmla="*/ 8104 w 10000"/>
              <a:gd name="connsiteY3" fmla="*/ 9968 h 10000"/>
              <a:gd name="connsiteX4" fmla="*/ 9939 w 10000"/>
              <a:gd name="connsiteY4" fmla="*/ 4423 h 10000"/>
              <a:gd name="connsiteX5" fmla="*/ 10000 w 10000"/>
              <a:gd name="connsiteY5" fmla="*/ 0 h 10000"/>
              <a:gd name="connsiteX0" fmla="*/ 10000 w 10000"/>
              <a:gd name="connsiteY0" fmla="*/ 0 h 10083"/>
              <a:gd name="connsiteX1" fmla="*/ 7083 w 10000"/>
              <a:gd name="connsiteY1" fmla="*/ 0 h 10083"/>
              <a:gd name="connsiteX2" fmla="*/ 0 w 10000"/>
              <a:gd name="connsiteY2" fmla="*/ 10000 h 10083"/>
              <a:gd name="connsiteX3" fmla="*/ 8052 w 10000"/>
              <a:gd name="connsiteY3" fmla="*/ 10083 h 10083"/>
              <a:gd name="connsiteX4" fmla="*/ 9939 w 10000"/>
              <a:gd name="connsiteY4" fmla="*/ 4423 h 10083"/>
              <a:gd name="connsiteX5" fmla="*/ 10000 w 10000"/>
              <a:gd name="connsiteY5" fmla="*/ 0 h 10083"/>
              <a:gd name="connsiteX0" fmla="*/ 10000 w 10000"/>
              <a:gd name="connsiteY0" fmla="*/ 0 h 10018"/>
              <a:gd name="connsiteX1" fmla="*/ 7083 w 10000"/>
              <a:gd name="connsiteY1" fmla="*/ 0 h 10018"/>
              <a:gd name="connsiteX2" fmla="*/ 0 w 10000"/>
              <a:gd name="connsiteY2" fmla="*/ 10000 h 10018"/>
              <a:gd name="connsiteX3" fmla="*/ 8052 w 10000"/>
              <a:gd name="connsiteY3" fmla="*/ 10018 h 10018"/>
              <a:gd name="connsiteX4" fmla="*/ 9939 w 10000"/>
              <a:gd name="connsiteY4" fmla="*/ 4423 h 10018"/>
              <a:gd name="connsiteX5" fmla="*/ 10000 w 10000"/>
              <a:gd name="connsiteY5" fmla="*/ 0 h 10018"/>
              <a:gd name="connsiteX0" fmla="*/ 10000 w 10000"/>
              <a:gd name="connsiteY0" fmla="*/ 0 h 10075"/>
              <a:gd name="connsiteX1" fmla="*/ 7083 w 10000"/>
              <a:gd name="connsiteY1" fmla="*/ 0 h 10075"/>
              <a:gd name="connsiteX2" fmla="*/ 0 w 10000"/>
              <a:gd name="connsiteY2" fmla="*/ 10000 h 10075"/>
              <a:gd name="connsiteX3" fmla="*/ 8183 w 10000"/>
              <a:gd name="connsiteY3" fmla="*/ 10075 h 10075"/>
              <a:gd name="connsiteX4" fmla="*/ 9939 w 10000"/>
              <a:gd name="connsiteY4" fmla="*/ 4423 h 10075"/>
              <a:gd name="connsiteX5" fmla="*/ 10000 w 10000"/>
              <a:gd name="connsiteY5" fmla="*/ 0 h 10075"/>
              <a:gd name="connsiteX0" fmla="*/ 10000 w 10000"/>
              <a:gd name="connsiteY0" fmla="*/ 0 h 10075"/>
              <a:gd name="connsiteX1" fmla="*/ 7083 w 10000"/>
              <a:gd name="connsiteY1" fmla="*/ 0 h 10075"/>
              <a:gd name="connsiteX2" fmla="*/ 0 w 10000"/>
              <a:gd name="connsiteY2" fmla="*/ 10000 h 10075"/>
              <a:gd name="connsiteX3" fmla="*/ 8183 w 10000"/>
              <a:gd name="connsiteY3" fmla="*/ 10075 h 10075"/>
              <a:gd name="connsiteX4" fmla="*/ 9939 w 10000"/>
              <a:gd name="connsiteY4" fmla="*/ 4423 h 10075"/>
              <a:gd name="connsiteX5" fmla="*/ 10000 w 10000"/>
              <a:gd name="connsiteY5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75">
                <a:moveTo>
                  <a:pt x="10000" y="0"/>
                </a:moveTo>
                <a:lnTo>
                  <a:pt x="7083" y="0"/>
                </a:lnTo>
                <a:lnTo>
                  <a:pt x="0" y="10000"/>
                </a:lnTo>
                <a:lnTo>
                  <a:pt x="8183" y="10075"/>
                </a:lnTo>
                <a:cubicBezTo>
                  <a:pt x="8794" y="8158"/>
                  <a:pt x="9354" y="6307"/>
                  <a:pt x="9939" y="4423"/>
                </a:cubicBezTo>
                <a:cubicBezTo>
                  <a:pt x="9959" y="2949"/>
                  <a:pt x="9980" y="1474"/>
                  <a:pt x="10000" y="0"/>
                </a:cubicBezTo>
                <a:close/>
              </a:path>
            </a:pathLst>
          </a:custGeom>
          <a:solidFill>
            <a:srgbClr val="273746">
              <a:alpha val="34000"/>
            </a:srgb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6D5DB0-AC3F-4556-B6F2-DFF344ADB0F7}"/>
              </a:ext>
            </a:extLst>
          </p:cNvPr>
          <p:cNvCxnSpPr>
            <a:cxnSpLocks/>
          </p:cNvCxnSpPr>
          <p:nvPr/>
        </p:nvCxnSpPr>
        <p:spPr>
          <a:xfrm flipH="1">
            <a:off x="8246430" y="-190734"/>
            <a:ext cx="3517354" cy="7388128"/>
          </a:xfrm>
          <a:prstGeom prst="line">
            <a:avLst/>
          </a:prstGeom>
          <a:ln w="1079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Model shp10"/>
          <p:cNvSpPr txBox="1"/>
          <p:nvPr/>
        </p:nvSpPr>
        <p:spPr>
          <a:xfrm>
            <a:off x="1559152" y="5330908"/>
            <a:ext cx="6013302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 GRUP Solution</a:t>
            </a:r>
            <a:r>
              <a:rPr lang="ru-RU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based</a:t>
            </a:r>
            <a:endParaRPr lang="ru-RU" sz="2400" b="1" spc="38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 ADDAX technology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9CC4B-113A-49A4-9EA4-900EA99A32CD}"/>
              </a:ext>
            </a:extLst>
          </p:cNvPr>
          <p:cNvSpPr/>
          <p:nvPr/>
        </p:nvSpPr>
        <p:spPr>
          <a:xfrm>
            <a:off x="0" y="2553918"/>
            <a:ext cx="12192000" cy="2105668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14" name="SlideModel shp9">
            <a:extLst>
              <a:ext uri="{FF2B5EF4-FFF2-40B4-BE49-F238E27FC236}">
                <a16:creationId xmlns:a16="http://schemas.microsoft.com/office/drawing/2014/main" id="{32DE8253-A07E-477C-992A-BC1B1CBBE904}"/>
              </a:ext>
            </a:extLst>
          </p:cNvPr>
          <p:cNvSpPr txBox="1"/>
          <p:nvPr/>
        </p:nvSpPr>
        <p:spPr>
          <a:xfrm>
            <a:off x="1767093" y="2960421"/>
            <a:ext cx="10267912" cy="129266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900" b="1" spc="450" dirty="0">
                <a:solidFill>
                  <a:schemeClr val="bg1"/>
                </a:solidFill>
                <a:latin typeface="Arial Black" panose="020B0A040201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      INDIAN SMART METERING ROADMAP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6AA41-D81D-45FD-B74C-6678BF4C6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3418" y="830242"/>
            <a:ext cx="1556763" cy="8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Model shp1">
            <a:extLst>
              <a:ext uri="{FF2B5EF4-FFF2-40B4-BE49-F238E27FC236}">
                <a16:creationId xmlns:a16="http://schemas.microsoft.com/office/drawing/2014/main" id="{060EE29A-98CA-43ED-AA93-F4E2695B9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3000">
                <a:schemeClr val="bg1">
                  <a:lumMod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66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Model shp2">
            <a:extLst>
              <a:ext uri="{FF2B5EF4-FFF2-40B4-BE49-F238E27FC236}">
                <a16:creationId xmlns:a16="http://schemas.microsoft.com/office/drawing/2014/main" id="{899D3450-BF0C-4119-9119-3CA5135873BF}"/>
              </a:ext>
            </a:extLst>
          </p:cNvPr>
          <p:cNvSpPr>
            <a:spLocks/>
          </p:cNvSpPr>
          <p:nvPr/>
        </p:nvSpPr>
        <p:spPr bwMode="auto">
          <a:xfrm>
            <a:off x="-1748012" y="-60012"/>
            <a:ext cx="4266285" cy="6978023"/>
          </a:xfrm>
          <a:custGeom>
            <a:avLst/>
            <a:gdLst>
              <a:gd name="T0" fmla="*/ 698 w 1114"/>
              <a:gd name="T1" fmla="*/ 545 h 545"/>
              <a:gd name="T2" fmla="*/ 1114 w 1114"/>
              <a:gd name="T3" fmla="*/ 0 h 545"/>
              <a:gd name="T4" fmla="*/ 416 w 1114"/>
              <a:gd name="T5" fmla="*/ 0 h 545"/>
              <a:gd name="T6" fmla="*/ 0 w 1114"/>
              <a:gd name="T7" fmla="*/ 545 h 545"/>
              <a:gd name="T8" fmla="*/ 698 w 1114"/>
              <a:gd name="T9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4" h="545">
                <a:moveTo>
                  <a:pt x="698" y="545"/>
                </a:moveTo>
                <a:lnTo>
                  <a:pt x="1114" y="0"/>
                </a:lnTo>
                <a:lnTo>
                  <a:pt x="416" y="0"/>
                </a:lnTo>
                <a:lnTo>
                  <a:pt x="0" y="545"/>
                </a:lnTo>
                <a:lnTo>
                  <a:pt x="698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88900" sx="80000" sy="8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F901812-A6EC-40AC-9C91-2205065B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7" y="282885"/>
            <a:ext cx="1584078" cy="9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Model shp7">
            <a:extLst>
              <a:ext uri="{FF2B5EF4-FFF2-40B4-BE49-F238E27FC236}">
                <a16:creationId xmlns:a16="http://schemas.microsoft.com/office/drawing/2014/main" id="{F07D971C-FBA9-4F35-842D-4E971C5A3FE5}"/>
              </a:ext>
            </a:extLst>
          </p:cNvPr>
          <p:cNvSpPr>
            <a:spLocks/>
          </p:cNvSpPr>
          <p:nvPr/>
        </p:nvSpPr>
        <p:spPr bwMode="auto">
          <a:xfrm>
            <a:off x="5806282" y="-24773"/>
            <a:ext cx="6427184" cy="6909435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  <a:gd name="connsiteX0" fmla="*/ 10000 w 10000"/>
              <a:gd name="connsiteY0" fmla="*/ 0 h 10025"/>
              <a:gd name="connsiteX1" fmla="*/ 7083 w 10000"/>
              <a:gd name="connsiteY1" fmla="*/ 0 h 10025"/>
              <a:gd name="connsiteX2" fmla="*/ 0 w 10000"/>
              <a:gd name="connsiteY2" fmla="*/ 10000 h 10025"/>
              <a:gd name="connsiteX3" fmla="*/ 7205 w 10000"/>
              <a:gd name="connsiteY3" fmla="*/ 10025 h 10025"/>
              <a:gd name="connsiteX4" fmla="*/ 10000 w 10000"/>
              <a:gd name="connsiteY4" fmla="*/ 4652 h 10025"/>
              <a:gd name="connsiteX5" fmla="*/ 10000 w 10000"/>
              <a:gd name="connsiteY5" fmla="*/ 0 h 10025"/>
              <a:gd name="connsiteX0" fmla="*/ 10000 w 10000"/>
              <a:gd name="connsiteY0" fmla="*/ 0 h 10025"/>
              <a:gd name="connsiteX1" fmla="*/ 7083 w 10000"/>
              <a:gd name="connsiteY1" fmla="*/ 0 h 10025"/>
              <a:gd name="connsiteX2" fmla="*/ 0 w 10000"/>
              <a:gd name="connsiteY2" fmla="*/ 10000 h 10025"/>
              <a:gd name="connsiteX3" fmla="*/ 7205 w 10000"/>
              <a:gd name="connsiteY3" fmla="*/ 10025 h 10025"/>
              <a:gd name="connsiteX4" fmla="*/ 9616 w 10000"/>
              <a:gd name="connsiteY4" fmla="*/ 4562 h 10025"/>
              <a:gd name="connsiteX5" fmla="*/ 10000 w 10000"/>
              <a:gd name="connsiteY5" fmla="*/ 0 h 10025"/>
              <a:gd name="connsiteX0" fmla="*/ 10000 w 10000"/>
              <a:gd name="connsiteY0" fmla="*/ 0 h 10000"/>
              <a:gd name="connsiteX1" fmla="*/ 7083 w 10000"/>
              <a:gd name="connsiteY1" fmla="*/ 0 h 10000"/>
              <a:gd name="connsiteX2" fmla="*/ 0 w 10000"/>
              <a:gd name="connsiteY2" fmla="*/ 10000 h 10000"/>
              <a:gd name="connsiteX3" fmla="*/ 8104 w 10000"/>
              <a:gd name="connsiteY3" fmla="*/ 9968 h 10000"/>
              <a:gd name="connsiteX4" fmla="*/ 9616 w 10000"/>
              <a:gd name="connsiteY4" fmla="*/ 4562 h 10000"/>
              <a:gd name="connsiteX5" fmla="*/ 10000 w 10000"/>
              <a:gd name="connsiteY5" fmla="*/ 0 h 10000"/>
              <a:gd name="connsiteX0" fmla="*/ 10000 w 10000"/>
              <a:gd name="connsiteY0" fmla="*/ 0 h 10000"/>
              <a:gd name="connsiteX1" fmla="*/ 7083 w 10000"/>
              <a:gd name="connsiteY1" fmla="*/ 0 h 10000"/>
              <a:gd name="connsiteX2" fmla="*/ 0 w 10000"/>
              <a:gd name="connsiteY2" fmla="*/ 10000 h 10000"/>
              <a:gd name="connsiteX3" fmla="*/ 8104 w 10000"/>
              <a:gd name="connsiteY3" fmla="*/ 9968 h 10000"/>
              <a:gd name="connsiteX4" fmla="*/ 9939 w 10000"/>
              <a:gd name="connsiteY4" fmla="*/ 4423 h 10000"/>
              <a:gd name="connsiteX5" fmla="*/ 10000 w 10000"/>
              <a:gd name="connsiteY5" fmla="*/ 0 h 10000"/>
              <a:gd name="connsiteX0" fmla="*/ 10000 w 10000"/>
              <a:gd name="connsiteY0" fmla="*/ 0 h 10083"/>
              <a:gd name="connsiteX1" fmla="*/ 7083 w 10000"/>
              <a:gd name="connsiteY1" fmla="*/ 0 h 10083"/>
              <a:gd name="connsiteX2" fmla="*/ 0 w 10000"/>
              <a:gd name="connsiteY2" fmla="*/ 10000 h 10083"/>
              <a:gd name="connsiteX3" fmla="*/ 8052 w 10000"/>
              <a:gd name="connsiteY3" fmla="*/ 10083 h 10083"/>
              <a:gd name="connsiteX4" fmla="*/ 9939 w 10000"/>
              <a:gd name="connsiteY4" fmla="*/ 4423 h 10083"/>
              <a:gd name="connsiteX5" fmla="*/ 10000 w 10000"/>
              <a:gd name="connsiteY5" fmla="*/ 0 h 10083"/>
              <a:gd name="connsiteX0" fmla="*/ 10000 w 10000"/>
              <a:gd name="connsiteY0" fmla="*/ 0 h 10018"/>
              <a:gd name="connsiteX1" fmla="*/ 7083 w 10000"/>
              <a:gd name="connsiteY1" fmla="*/ 0 h 10018"/>
              <a:gd name="connsiteX2" fmla="*/ 0 w 10000"/>
              <a:gd name="connsiteY2" fmla="*/ 10000 h 10018"/>
              <a:gd name="connsiteX3" fmla="*/ 8052 w 10000"/>
              <a:gd name="connsiteY3" fmla="*/ 10018 h 10018"/>
              <a:gd name="connsiteX4" fmla="*/ 9939 w 10000"/>
              <a:gd name="connsiteY4" fmla="*/ 4423 h 10018"/>
              <a:gd name="connsiteX5" fmla="*/ 10000 w 10000"/>
              <a:gd name="connsiteY5" fmla="*/ 0 h 10018"/>
              <a:gd name="connsiteX0" fmla="*/ 10000 w 10000"/>
              <a:gd name="connsiteY0" fmla="*/ 0 h 10075"/>
              <a:gd name="connsiteX1" fmla="*/ 7083 w 10000"/>
              <a:gd name="connsiteY1" fmla="*/ 0 h 10075"/>
              <a:gd name="connsiteX2" fmla="*/ 0 w 10000"/>
              <a:gd name="connsiteY2" fmla="*/ 10000 h 10075"/>
              <a:gd name="connsiteX3" fmla="*/ 8183 w 10000"/>
              <a:gd name="connsiteY3" fmla="*/ 10075 h 10075"/>
              <a:gd name="connsiteX4" fmla="*/ 9939 w 10000"/>
              <a:gd name="connsiteY4" fmla="*/ 4423 h 10075"/>
              <a:gd name="connsiteX5" fmla="*/ 10000 w 10000"/>
              <a:gd name="connsiteY5" fmla="*/ 0 h 10075"/>
              <a:gd name="connsiteX0" fmla="*/ 10000 w 10000"/>
              <a:gd name="connsiteY0" fmla="*/ 0 h 10075"/>
              <a:gd name="connsiteX1" fmla="*/ 7083 w 10000"/>
              <a:gd name="connsiteY1" fmla="*/ 0 h 10075"/>
              <a:gd name="connsiteX2" fmla="*/ 0 w 10000"/>
              <a:gd name="connsiteY2" fmla="*/ 10000 h 10075"/>
              <a:gd name="connsiteX3" fmla="*/ 8183 w 10000"/>
              <a:gd name="connsiteY3" fmla="*/ 10075 h 10075"/>
              <a:gd name="connsiteX4" fmla="*/ 9939 w 10000"/>
              <a:gd name="connsiteY4" fmla="*/ 4423 h 10075"/>
              <a:gd name="connsiteX5" fmla="*/ 10000 w 10000"/>
              <a:gd name="connsiteY5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75">
                <a:moveTo>
                  <a:pt x="10000" y="0"/>
                </a:moveTo>
                <a:lnTo>
                  <a:pt x="7083" y="0"/>
                </a:lnTo>
                <a:lnTo>
                  <a:pt x="0" y="10000"/>
                </a:lnTo>
                <a:lnTo>
                  <a:pt x="8183" y="10075"/>
                </a:lnTo>
                <a:cubicBezTo>
                  <a:pt x="8794" y="8158"/>
                  <a:pt x="9354" y="6307"/>
                  <a:pt x="9939" y="4423"/>
                </a:cubicBezTo>
                <a:cubicBezTo>
                  <a:pt x="9959" y="2949"/>
                  <a:pt x="9980" y="1474"/>
                  <a:pt x="10000" y="0"/>
                </a:cubicBezTo>
                <a:close/>
              </a:path>
            </a:pathLst>
          </a:custGeom>
          <a:solidFill>
            <a:srgbClr val="273746">
              <a:alpha val="34000"/>
            </a:srgb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264F4D-4FFB-4DA4-8511-5887EEF29E60}"/>
              </a:ext>
            </a:extLst>
          </p:cNvPr>
          <p:cNvCxnSpPr>
            <a:cxnSpLocks/>
          </p:cNvCxnSpPr>
          <p:nvPr/>
        </p:nvCxnSpPr>
        <p:spPr>
          <a:xfrm flipH="1">
            <a:off x="5674125" y="-24773"/>
            <a:ext cx="4642354" cy="6942784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299CC4B-113A-49A4-9EA4-900EA99A32CD}"/>
              </a:ext>
            </a:extLst>
          </p:cNvPr>
          <p:cNvSpPr/>
          <p:nvPr/>
        </p:nvSpPr>
        <p:spPr>
          <a:xfrm>
            <a:off x="159272" y="2995225"/>
            <a:ext cx="12192000" cy="2105668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8" name="SlideModel shp10"/>
          <p:cNvSpPr txBox="1"/>
          <p:nvPr/>
        </p:nvSpPr>
        <p:spPr>
          <a:xfrm>
            <a:off x="1219471" y="3145083"/>
            <a:ext cx="5743763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Solution developed </a:t>
            </a:r>
          </a:p>
          <a:p>
            <a:r>
              <a:rPr lang="en-US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ADD GRUP</a:t>
            </a:r>
            <a:r>
              <a:rPr lang="ru-RU" sz="2400" b="1" spc="38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2400" b="1" spc="38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b="1" spc="38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SlideModel shp9">
            <a:extLst>
              <a:ext uri="{FF2B5EF4-FFF2-40B4-BE49-F238E27FC236}">
                <a16:creationId xmlns:a16="http://schemas.microsoft.com/office/drawing/2014/main" id="{45E0F42D-DCA5-4EAC-9076-982EC13D7641}"/>
              </a:ext>
            </a:extLst>
          </p:cNvPr>
          <p:cNvSpPr txBox="1"/>
          <p:nvPr/>
        </p:nvSpPr>
        <p:spPr>
          <a:xfrm>
            <a:off x="1095164" y="4048059"/>
            <a:ext cx="11902959" cy="6924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900" b="1" spc="450" dirty="0">
                <a:solidFill>
                  <a:schemeClr val="bg1"/>
                </a:solidFill>
                <a:latin typeface="Arial Black" panose="020B0A040201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 BEYOND YOUR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357775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BD5D9E6-5C59-411D-B7AB-524910148935}"/>
              </a:ext>
            </a:extLst>
          </p:cNvPr>
          <p:cNvSpPr/>
          <p:nvPr/>
        </p:nvSpPr>
        <p:spPr>
          <a:xfrm>
            <a:off x="19131" y="-62975"/>
            <a:ext cx="493848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7C9C4-C84F-4E11-8E8C-2C8D6131D952}"/>
              </a:ext>
            </a:extLst>
          </p:cNvPr>
          <p:cNvSpPr/>
          <p:nvPr/>
        </p:nvSpPr>
        <p:spPr>
          <a:xfrm>
            <a:off x="39119" y="377846"/>
            <a:ext cx="12206670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Smart metering characteristics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48201-EEA4-401F-917D-5FC0389F07C6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78D7CC4-3798-4503-8F56-493A83FC3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Model Group shp383">
            <a:extLst>
              <a:ext uri="{FF2B5EF4-FFF2-40B4-BE49-F238E27FC236}">
                <a16:creationId xmlns:a16="http://schemas.microsoft.com/office/drawing/2014/main" id="{B00BFFB4-6DCF-409E-87EB-B1C62791AB0B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SliModel Group shp384">
            <a:extLst>
              <a:ext uri="{FF2B5EF4-FFF2-40B4-BE49-F238E27FC236}">
                <a16:creationId xmlns:a16="http://schemas.microsoft.com/office/drawing/2014/main" id="{825A1427-58A1-47E9-835B-CE339E15153C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4" name="SlideModel shp7">
            <a:extLst>
              <a:ext uri="{FF2B5EF4-FFF2-40B4-BE49-F238E27FC236}">
                <a16:creationId xmlns:a16="http://schemas.microsoft.com/office/drawing/2014/main" id="{114D8316-D0E9-4712-B05F-0C77A78372E3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0F7489-D40F-4DE0-BE56-315D0DC68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150" y="2210046"/>
            <a:ext cx="1254691" cy="18663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2D383D-49CD-42BC-B4B0-AB61DB5EE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092" y="1732520"/>
            <a:ext cx="1582058" cy="23655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A3040E-9BF6-4D40-9773-C2749E03D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50" y="4599853"/>
            <a:ext cx="1582058" cy="1252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83BFA0-FF68-4B24-9CB2-AE93B444E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7" y="4286666"/>
            <a:ext cx="1654210" cy="1715684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BD4D6D5-F3D4-4A64-9A8E-40DBE6031627}"/>
              </a:ext>
            </a:extLst>
          </p:cNvPr>
          <p:cNvSpPr/>
          <p:nvPr/>
        </p:nvSpPr>
        <p:spPr>
          <a:xfrm rot="16200000">
            <a:off x="3914688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FEA-B05A-4E3B-8F13-A8DC314CAEAF}"/>
              </a:ext>
            </a:extLst>
          </p:cNvPr>
          <p:cNvSpPr txBox="1"/>
          <p:nvPr/>
        </p:nvSpPr>
        <p:spPr>
          <a:xfrm>
            <a:off x="8773678" y="1732520"/>
            <a:ext cx="29674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73746"/>
                </a:solidFill>
              </a:rPr>
              <a:t>Smart meters with WAN and HAN abilities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746"/>
                </a:solidFill>
              </a:rPr>
              <a:t>Modular meter with PLC, RF or Hybrid PLC+RF communication module, based on open standard G3-PLC.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746"/>
                </a:solidFill>
              </a:rPr>
              <a:t>Customers’ BLE</a:t>
            </a:r>
            <a:r>
              <a:rPr lang="ru-RU" sz="1600" dirty="0">
                <a:solidFill>
                  <a:srgbClr val="273746"/>
                </a:solidFill>
              </a:rPr>
              <a:t>-</a:t>
            </a:r>
            <a:r>
              <a:rPr lang="en-US" sz="1600" dirty="0">
                <a:solidFill>
                  <a:srgbClr val="273746"/>
                </a:solidFill>
              </a:rPr>
              <a:t>based DIN meters both 1-phase and </a:t>
            </a:r>
          </a:p>
          <a:p>
            <a:pPr indent="268288" algn="just"/>
            <a:r>
              <a:rPr lang="en-US" sz="1600" dirty="0">
                <a:solidFill>
                  <a:srgbClr val="273746"/>
                </a:solidFill>
              </a:rPr>
              <a:t>3-phase direct connected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27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88161-4C0A-4242-99AE-4C1DDB1519FB}"/>
              </a:ext>
            </a:extLst>
          </p:cNvPr>
          <p:cNvSpPr txBox="1"/>
          <p:nvPr/>
        </p:nvSpPr>
        <p:spPr>
          <a:xfrm>
            <a:off x="302971" y="1757259"/>
            <a:ext cx="41379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273746"/>
                </a:solidFill>
              </a:rPr>
              <a:t>Communications: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746"/>
                </a:solidFill>
              </a:rPr>
              <a:t>Modular meter and DIN meters - via BLE channel;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746"/>
                </a:solidFill>
              </a:rPr>
              <a:t>WAN communications between Modular meter and HES </a:t>
            </a:r>
            <a:r>
              <a:rPr lang="ru-RU" sz="1600" dirty="0">
                <a:solidFill>
                  <a:srgbClr val="273746"/>
                </a:solidFill>
              </a:rPr>
              <a:t>:</a:t>
            </a:r>
          </a:p>
          <a:p>
            <a:pPr marL="536575" lvl="1" indent="-268288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73746"/>
                </a:solidFill>
              </a:rPr>
              <a:t>Through the Data Concentrator over PLC, RF, Hybrid PLC+RF</a:t>
            </a:r>
          </a:p>
          <a:p>
            <a:pPr lvl="1" indent="-188913" algn="just"/>
            <a:r>
              <a:rPr lang="ru-RU" sz="1600" dirty="0">
                <a:solidFill>
                  <a:srgbClr val="273746"/>
                </a:solidFill>
              </a:rPr>
              <a:t>      </a:t>
            </a:r>
            <a:r>
              <a:rPr lang="en-US" sz="1600" dirty="0">
                <a:solidFill>
                  <a:srgbClr val="273746"/>
                </a:solidFill>
              </a:rPr>
              <a:t>or</a:t>
            </a:r>
          </a:p>
          <a:p>
            <a:pPr marL="536575" lvl="1" indent="-268288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273746"/>
                </a:solidFill>
              </a:rPr>
              <a:t>Directly via 3GPP</a:t>
            </a:r>
          </a:p>
          <a:p>
            <a:pPr marL="268288" lvl="1" indent="-268288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3746"/>
                </a:solidFill>
              </a:rPr>
              <a:t>HAN communication  via BLE includes:</a:t>
            </a:r>
          </a:p>
          <a:p>
            <a:pPr marL="715963" lvl="1" indent="-268288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US" sz="1600" dirty="0">
                <a:solidFill>
                  <a:srgbClr val="273746"/>
                </a:solidFill>
              </a:rPr>
              <a:t>IO switch, relay status, on/off commands;</a:t>
            </a:r>
          </a:p>
          <a:p>
            <a:pPr marL="715963" lvl="1" indent="-268288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US" sz="1600" dirty="0">
                <a:solidFill>
                  <a:srgbClr val="273746"/>
                </a:solidFill>
              </a:rPr>
              <a:t>Control home appliances, </a:t>
            </a:r>
          </a:p>
          <a:p>
            <a:pPr marL="715963" lvl="1" indent="-268288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US" sz="1600" dirty="0">
                <a:solidFill>
                  <a:srgbClr val="273746"/>
                </a:solidFill>
              </a:rPr>
              <a:t>Support of other smart devices (gas, water utility meters); </a:t>
            </a:r>
          </a:p>
          <a:p>
            <a:pPr marL="715963" lvl="1" indent="-268288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US" sz="1600" dirty="0">
                <a:solidFill>
                  <a:srgbClr val="273746"/>
                </a:solidFill>
              </a:rPr>
              <a:t>Local interface for service functions </a:t>
            </a:r>
          </a:p>
        </p:txBody>
      </p:sp>
    </p:spTree>
    <p:extLst>
      <p:ext uri="{BB962C8B-B14F-4D97-AF65-F5344CB8AC3E}">
        <p14:creationId xmlns:p14="http://schemas.microsoft.com/office/powerpoint/2010/main" val="188489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EB240-D7EF-4979-93D3-4F921806BD6C}"/>
              </a:ext>
            </a:extLst>
          </p:cNvPr>
          <p:cNvSpPr/>
          <p:nvPr/>
        </p:nvSpPr>
        <p:spPr>
          <a:xfrm>
            <a:off x="0" y="0"/>
            <a:ext cx="493848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7205D-DEE7-4984-9872-34AD5CB447C0}"/>
              </a:ext>
            </a:extLst>
          </p:cNvPr>
          <p:cNvSpPr txBox="1"/>
          <p:nvPr/>
        </p:nvSpPr>
        <p:spPr>
          <a:xfrm>
            <a:off x="364736" y="2796590"/>
            <a:ext cx="4209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73746"/>
                </a:solidFill>
              </a:rPr>
              <a:t>Modular Meter and consumer meters are placed on a pole within the protective box.</a:t>
            </a:r>
          </a:p>
          <a:p>
            <a:endParaRPr lang="en-US" dirty="0">
              <a:solidFill>
                <a:srgbClr val="273746"/>
              </a:solidFill>
            </a:endParaRPr>
          </a:p>
          <a:p>
            <a:r>
              <a:rPr lang="en-US" dirty="0">
                <a:solidFill>
                  <a:srgbClr val="273746"/>
                </a:solidFill>
              </a:rPr>
              <a:t>Single </a:t>
            </a:r>
            <a:r>
              <a:rPr lang="en-US" sz="1800" dirty="0">
                <a:solidFill>
                  <a:srgbClr val="273746"/>
                </a:solidFill>
              </a:rPr>
              <a:t>module for  WAN communication for all meters in the box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6792F-8254-4D44-9F18-0BC4A545C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35" y="402253"/>
            <a:ext cx="4886451" cy="605349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145B1D5-5199-4E1B-A0AA-A69346D5ADC2}"/>
              </a:ext>
            </a:extLst>
          </p:cNvPr>
          <p:cNvSpPr/>
          <p:nvPr/>
        </p:nvSpPr>
        <p:spPr>
          <a:xfrm rot="16200000">
            <a:off x="3896760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50340-99AB-494A-9DA2-D9E2B5A6D973}"/>
              </a:ext>
            </a:extLst>
          </p:cNvPr>
          <p:cNvSpPr/>
          <p:nvPr/>
        </p:nvSpPr>
        <p:spPr>
          <a:xfrm>
            <a:off x="39119" y="377846"/>
            <a:ext cx="4899362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Group Metering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Architecture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2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F8D484-5680-4638-B7E3-352C6EEFB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623" y="549289"/>
            <a:ext cx="6359599" cy="5875732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DDA2836-5E4B-4534-9E39-C16CCD7EAED9}"/>
              </a:ext>
            </a:extLst>
          </p:cNvPr>
          <p:cNvSpPr/>
          <p:nvPr/>
        </p:nvSpPr>
        <p:spPr>
          <a:xfrm rot="16200000">
            <a:off x="3896760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9A16B-4E9C-4FF3-BED9-FB37D593DC20}"/>
              </a:ext>
            </a:extLst>
          </p:cNvPr>
          <p:cNvSpPr/>
          <p:nvPr/>
        </p:nvSpPr>
        <p:spPr>
          <a:xfrm>
            <a:off x="0" y="0"/>
            <a:ext cx="493848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61BD008E-BBB8-44A2-A8D1-BE1FB2CF2456}"/>
              </a:ext>
            </a:extLst>
          </p:cNvPr>
          <p:cNvSpPr/>
          <p:nvPr/>
        </p:nvSpPr>
        <p:spPr>
          <a:xfrm rot="16200000">
            <a:off x="3896760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00CB4-1E84-4250-87D7-1934E466CB30}"/>
              </a:ext>
            </a:extLst>
          </p:cNvPr>
          <p:cNvSpPr/>
          <p:nvPr/>
        </p:nvSpPr>
        <p:spPr>
          <a:xfrm>
            <a:off x="39119" y="377845"/>
            <a:ext cx="4899362" cy="794971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Group Metering in case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closely-spaced poles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BC6BDA-CD04-4300-808B-A8C63E1E6E44}"/>
              </a:ext>
            </a:extLst>
          </p:cNvPr>
          <p:cNvSpPr txBox="1"/>
          <p:nvPr/>
        </p:nvSpPr>
        <p:spPr>
          <a:xfrm>
            <a:off x="480778" y="2549941"/>
            <a:ext cx="420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3746"/>
                </a:solidFill>
              </a:rPr>
              <a:t>WAN communication via Hybrid PLC+RF</a:t>
            </a:r>
            <a:endParaRPr lang="en-US" sz="1800" dirty="0">
              <a:solidFill>
                <a:srgbClr val="27374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9393C-86C1-4C00-8FF3-880A99C086A2}"/>
              </a:ext>
            </a:extLst>
          </p:cNvPr>
          <p:cNvSpPr txBox="1"/>
          <p:nvPr/>
        </p:nvSpPr>
        <p:spPr>
          <a:xfrm>
            <a:off x="434709" y="3200231"/>
            <a:ext cx="420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3746"/>
                </a:solidFill>
              </a:rPr>
              <a:t>Single </a:t>
            </a:r>
            <a:r>
              <a:rPr lang="en-US" sz="1800" dirty="0">
                <a:solidFill>
                  <a:srgbClr val="273746"/>
                </a:solidFill>
              </a:rPr>
              <a:t>module for  WAN communication for all meters in closely spaced boxes</a:t>
            </a:r>
          </a:p>
        </p:txBody>
      </p:sp>
    </p:spTree>
    <p:extLst>
      <p:ext uri="{BB962C8B-B14F-4D97-AF65-F5344CB8AC3E}">
        <p14:creationId xmlns:p14="http://schemas.microsoft.com/office/powerpoint/2010/main" val="348596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C9EC3-175E-446B-9E55-67EA79C1F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30" y="554218"/>
            <a:ext cx="6089702" cy="5671098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A12B404-4FF4-4FAF-B350-BD8F222E24E1}"/>
              </a:ext>
            </a:extLst>
          </p:cNvPr>
          <p:cNvSpPr/>
          <p:nvPr/>
        </p:nvSpPr>
        <p:spPr>
          <a:xfrm rot="16200000">
            <a:off x="3896760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28E21-39CC-4C72-A876-FBC42BCA1CF7}"/>
              </a:ext>
            </a:extLst>
          </p:cNvPr>
          <p:cNvSpPr/>
          <p:nvPr/>
        </p:nvSpPr>
        <p:spPr>
          <a:xfrm>
            <a:off x="0" y="0"/>
            <a:ext cx="493848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4582DC50-193F-4955-A472-0F34436C3526}"/>
              </a:ext>
            </a:extLst>
          </p:cNvPr>
          <p:cNvSpPr/>
          <p:nvPr/>
        </p:nvSpPr>
        <p:spPr>
          <a:xfrm rot="16200000">
            <a:off x="3896760" y="5855014"/>
            <a:ext cx="1110335" cy="973105"/>
          </a:xfrm>
          <a:prstGeom prst="rtTriangl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FE9CCD-A695-49B0-B476-B41396F8945B}"/>
              </a:ext>
            </a:extLst>
          </p:cNvPr>
          <p:cNvSpPr/>
          <p:nvPr/>
        </p:nvSpPr>
        <p:spPr>
          <a:xfrm>
            <a:off x="39119" y="377845"/>
            <a:ext cx="4899362" cy="794971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Group Metering in case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closely-spaced poles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36A28D-4218-4A05-B522-45C565892EF5}"/>
              </a:ext>
            </a:extLst>
          </p:cNvPr>
          <p:cNvSpPr txBox="1"/>
          <p:nvPr/>
        </p:nvSpPr>
        <p:spPr>
          <a:xfrm>
            <a:off x="538368" y="2549941"/>
            <a:ext cx="420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3746"/>
                </a:solidFill>
              </a:rPr>
              <a:t>WAN communication via 3GPP</a:t>
            </a:r>
            <a:endParaRPr lang="en-US" sz="1800" dirty="0">
              <a:solidFill>
                <a:srgbClr val="27374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F223D-B5FF-4549-8A41-74AECC1751EB}"/>
              </a:ext>
            </a:extLst>
          </p:cNvPr>
          <p:cNvSpPr txBox="1"/>
          <p:nvPr/>
        </p:nvSpPr>
        <p:spPr>
          <a:xfrm>
            <a:off x="475049" y="3292397"/>
            <a:ext cx="420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73746"/>
                </a:solidFill>
              </a:rPr>
              <a:t>Single </a:t>
            </a:r>
            <a:r>
              <a:rPr lang="en-US" sz="1800" dirty="0">
                <a:solidFill>
                  <a:srgbClr val="273746"/>
                </a:solidFill>
              </a:rPr>
              <a:t>module for  WAN communication for all meters in closely spaced boxes</a:t>
            </a:r>
          </a:p>
        </p:txBody>
      </p:sp>
    </p:spTree>
    <p:extLst>
      <p:ext uri="{BB962C8B-B14F-4D97-AF65-F5344CB8AC3E}">
        <p14:creationId xmlns:p14="http://schemas.microsoft.com/office/powerpoint/2010/main" val="1253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9BCC5-0FC2-4DE3-8EBC-8A5CAA1DB13D}"/>
              </a:ext>
            </a:extLst>
          </p:cNvPr>
          <p:cNvSpPr/>
          <p:nvPr/>
        </p:nvSpPr>
        <p:spPr>
          <a:xfrm>
            <a:off x="39118" y="377846"/>
            <a:ext cx="12152881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Group of smart meters placement details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24B3A-6F49-4065-96D3-470B56052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96" y="1753687"/>
            <a:ext cx="5945198" cy="3568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FE0C0-D160-4D75-9410-DC8C69F289F1}"/>
              </a:ext>
            </a:extLst>
          </p:cNvPr>
          <p:cNvSpPr txBox="1"/>
          <p:nvPr/>
        </p:nvSpPr>
        <p:spPr>
          <a:xfrm>
            <a:off x="515506" y="1560233"/>
            <a:ext cx="4522659" cy="403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 meters within the box are placed on DIN-rail.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meters can be equipped with disconnecting relay.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1-phase and 3 phase customers’ meters can be arranged in any combination.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Only one modular meter is placed in each box.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Only modular meter has communication module for data exchange with the HES.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 meters communicate with each other via BLE interface</a:t>
            </a:r>
          </a:p>
        </p:txBody>
      </p:sp>
    </p:spTree>
    <p:extLst>
      <p:ext uri="{BB962C8B-B14F-4D97-AF65-F5344CB8AC3E}">
        <p14:creationId xmlns:p14="http://schemas.microsoft.com/office/powerpoint/2010/main" val="275109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9A9564B-D7F9-48DA-8D70-04690DDABA16}"/>
              </a:ext>
            </a:extLst>
          </p:cNvPr>
          <p:cNvSpPr/>
          <p:nvPr/>
        </p:nvSpPr>
        <p:spPr>
          <a:xfrm>
            <a:off x="39118" y="377846"/>
            <a:ext cx="12152881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Future Integration of Utility devices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59B53-81A3-41E0-84DA-F27A0B78642B}"/>
              </a:ext>
            </a:extLst>
          </p:cNvPr>
          <p:cNvSpPr/>
          <p:nvPr/>
        </p:nvSpPr>
        <p:spPr>
          <a:xfrm>
            <a:off x="438151" y="3346450"/>
            <a:ext cx="11233150" cy="32892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4BD1C-A2AB-42B3-8640-0382B5BB2785}"/>
              </a:ext>
            </a:extLst>
          </p:cNvPr>
          <p:cNvSpPr txBox="1"/>
          <p:nvPr/>
        </p:nvSpPr>
        <p:spPr>
          <a:xfrm>
            <a:off x="5270663" y="2562616"/>
            <a:ext cx="61175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/>
              <a:t>Electricity Modular Meters with BLE and 3GPP communication channels.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58D16-9454-4C51-BDA9-84DC2646EEB6}"/>
              </a:ext>
            </a:extLst>
          </p:cNvPr>
          <p:cNvSpPr txBox="1"/>
          <p:nvPr/>
        </p:nvSpPr>
        <p:spPr>
          <a:xfrm>
            <a:off x="5284355" y="1775588"/>
            <a:ext cx="3202075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/>
              <a:t>ADD GRUP or 3rd party HES.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E43CC-85F9-4AD0-8488-FCA0FB328390}"/>
              </a:ext>
            </a:extLst>
          </p:cNvPr>
          <p:cNvSpPr txBox="1"/>
          <p:nvPr/>
        </p:nvSpPr>
        <p:spPr>
          <a:xfrm>
            <a:off x="5270663" y="3459921"/>
            <a:ext cx="613129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/>
              <a:t>BLE</a:t>
            </a:r>
            <a:r>
              <a:rPr lang="ru-RU" sz="1600" dirty="0"/>
              <a:t> </a:t>
            </a:r>
            <a:r>
              <a:rPr lang="en-US" sz="1600" dirty="0"/>
              <a:t>Mesh network structure </a:t>
            </a:r>
            <a:r>
              <a:rPr lang="ro-RO" sz="1600" dirty="0"/>
              <a:t>substantially reduces </a:t>
            </a:r>
            <a:r>
              <a:rPr lang="en-US" sz="1600" dirty="0"/>
              <a:t>the number of Modular meters</a:t>
            </a:r>
            <a:endParaRPr lang="ru-RU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917908-6359-4A61-AF69-53D20358EF2B}"/>
              </a:ext>
            </a:extLst>
          </p:cNvPr>
          <p:cNvSpPr/>
          <p:nvPr/>
        </p:nvSpPr>
        <p:spPr>
          <a:xfrm rot="16200000">
            <a:off x="8073306" y="1954744"/>
            <a:ext cx="586409" cy="6164310"/>
          </a:xfrm>
          <a:prstGeom prst="rect">
            <a:avLst/>
          </a:prstGeom>
          <a:solidFill>
            <a:srgbClr val="6D8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1AF2-47DA-4497-B8D0-79476D5171A2}"/>
              </a:ext>
            </a:extLst>
          </p:cNvPr>
          <p:cNvSpPr txBox="1"/>
          <p:nvPr/>
        </p:nvSpPr>
        <p:spPr>
          <a:xfrm>
            <a:off x="4821623" y="4083699"/>
            <a:ext cx="623788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</a:pPr>
            <a:r>
              <a:rPr lang="en-US" sz="1600" dirty="0"/>
              <a:t>Customers can be connected/disconnected from power network  by a command from HES transmitted via Modular Meters.</a:t>
            </a:r>
            <a:endParaRPr lang="ru-RU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D681B-7905-4F93-91A2-0FA83EDAD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5" y="1478399"/>
            <a:ext cx="3782576" cy="49255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D5CA00-0B73-4AAF-AF45-23819A2C90EF}"/>
              </a:ext>
            </a:extLst>
          </p:cNvPr>
          <p:cNvSpPr txBox="1"/>
          <p:nvPr/>
        </p:nvSpPr>
        <p:spPr>
          <a:xfrm>
            <a:off x="5270661" y="5734255"/>
            <a:ext cx="588808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/>
              <a:t>Special mobile application is used for customer’s informing or service purposes.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807DF-FC56-43F8-8B6B-FC7E573674E3}"/>
              </a:ext>
            </a:extLst>
          </p:cNvPr>
          <p:cNvSpPr txBox="1"/>
          <p:nvPr/>
        </p:nvSpPr>
        <p:spPr>
          <a:xfrm>
            <a:off x="5270662" y="4710866"/>
            <a:ext cx="588808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chemeClr val="bg1"/>
                </a:solidFill>
              </a:rPr>
              <a:t>Other utilities meters (water, gas) can be integrated in the network by BLE communication channel.  </a:t>
            </a:r>
          </a:p>
        </p:txBody>
      </p:sp>
    </p:spTree>
    <p:extLst>
      <p:ext uri="{BB962C8B-B14F-4D97-AF65-F5344CB8AC3E}">
        <p14:creationId xmlns:p14="http://schemas.microsoft.com/office/powerpoint/2010/main" val="10120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FD7701-961C-459B-B361-46A39A5C3B19}"/>
              </a:ext>
            </a:extLst>
          </p:cNvPr>
          <p:cNvSpPr/>
          <p:nvPr/>
        </p:nvSpPr>
        <p:spPr>
          <a:xfrm>
            <a:off x="39118" y="377846"/>
            <a:ext cx="12152881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Problems and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SlideModel shp12">
            <a:extLst>
              <a:ext uri="{FF2B5EF4-FFF2-40B4-BE49-F238E27FC236}">
                <a16:creationId xmlns:a16="http://schemas.microsoft.com/office/drawing/2014/main" id="{ABD3B063-0098-4E58-9B1D-98BEBE956FB1}"/>
              </a:ext>
            </a:extLst>
          </p:cNvPr>
          <p:cNvSpPr/>
          <p:nvPr/>
        </p:nvSpPr>
        <p:spPr>
          <a:xfrm>
            <a:off x="1662839" y="1390619"/>
            <a:ext cx="101246" cy="4415821"/>
          </a:xfrm>
          <a:prstGeom prst="rect">
            <a:avLst/>
          </a:prstGeom>
          <a:solidFill>
            <a:srgbClr val="659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Nunito Sans ExtraLight" pitchFamily="2" charset="77"/>
            </a:endParaRPr>
          </a:p>
        </p:txBody>
      </p:sp>
      <p:sp>
        <p:nvSpPr>
          <p:cNvPr id="9" name="SlideModel shp13">
            <a:extLst>
              <a:ext uri="{FF2B5EF4-FFF2-40B4-BE49-F238E27FC236}">
                <a16:creationId xmlns:a16="http://schemas.microsoft.com/office/drawing/2014/main" id="{05811AA8-8388-4CC0-A245-4E193D1D6519}"/>
              </a:ext>
            </a:extLst>
          </p:cNvPr>
          <p:cNvSpPr/>
          <p:nvPr/>
        </p:nvSpPr>
        <p:spPr>
          <a:xfrm>
            <a:off x="6990206" y="1390619"/>
            <a:ext cx="101246" cy="4415821"/>
          </a:xfrm>
          <a:prstGeom prst="rect">
            <a:avLst/>
          </a:prstGeom>
          <a:solidFill>
            <a:srgbClr val="659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latin typeface="Nunito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F16CB-4CD1-4F45-AF8B-ECCBDA621DDC}"/>
              </a:ext>
            </a:extLst>
          </p:cNvPr>
          <p:cNvSpPr txBox="1"/>
          <p:nvPr/>
        </p:nvSpPr>
        <p:spPr>
          <a:xfrm>
            <a:off x="2006624" y="1373916"/>
            <a:ext cx="4089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Network losses</a:t>
            </a:r>
          </a:p>
          <a:p>
            <a:pPr marL="342900" indent="-342900">
              <a:buFont typeface="Webdings" panose="05030102010509060703" pitchFamily="18" charset="2"/>
              <a:buChar char=""/>
            </a:pPr>
            <a:endParaRPr lang="en-US" sz="2400" dirty="0"/>
          </a:p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Equipment illegal access</a:t>
            </a:r>
          </a:p>
          <a:p>
            <a:pPr marL="342900" indent="-342900">
              <a:buFont typeface="Webdings" panose="05030102010509060703" pitchFamily="18" charset="2"/>
              <a:buChar char=""/>
            </a:pPr>
            <a:endParaRPr lang="en-US" sz="2400" dirty="0"/>
          </a:p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Power theft</a:t>
            </a:r>
          </a:p>
          <a:p>
            <a:pPr marL="342900" indent="-342900">
              <a:buFont typeface="Webdings" panose="05030102010509060703" pitchFamily="18" charset="2"/>
              <a:buChar char=""/>
            </a:pPr>
            <a:endParaRPr lang="en-US" sz="2400" dirty="0"/>
          </a:p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Overdue payments</a:t>
            </a:r>
          </a:p>
          <a:p>
            <a:pPr marL="342900" indent="-342900">
              <a:buFont typeface="Webdings" panose="05030102010509060703" pitchFamily="18" charset="2"/>
              <a:buChar char=""/>
            </a:pPr>
            <a:endParaRPr lang="en-US" sz="2400" dirty="0"/>
          </a:p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Low metering efficiency</a:t>
            </a:r>
          </a:p>
          <a:p>
            <a:pPr marL="342900" indent="-342900">
              <a:buFont typeface="Webdings" panose="05030102010509060703" pitchFamily="18" charset="2"/>
              <a:buChar char=""/>
            </a:pPr>
            <a:endParaRPr lang="en-US" sz="2400" dirty="0"/>
          </a:p>
          <a:p>
            <a:pPr marL="342900" indent="-342900">
              <a:buFont typeface="Webdings" panose="05030102010509060703" pitchFamily="18" charset="2"/>
              <a:buChar char=""/>
            </a:pPr>
            <a:r>
              <a:rPr lang="en-US" sz="2400" dirty="0"/>
              <a:t>Poor grid infrastructure and communications</a:t>
            </a:r>
            <a:endParaRPr lang="x-none" sz="2400" dirty="0"/>
          </a:p>
        </p:txBody>
      </p:sp>
      <p:sp>
        <p:nvSpPr>
          <p:cNvPr id="13" name="Pentagon 9">
            <a:extLst>
              <a:ext uri="{FF2B5EF4-FFF2-40B4-BE49-F238E27FC236}">
                <a16:creationId xmlns:a16="http://schemas.microsoft.com/office/drawing/2014/main" id="{2008AC04-AECA-44D7-A5E3-290689501B22}"/>
              </a:ext>
            </a:extLst>
          </p:cNvPr>
          <p:cNvSpPr/>
          <p:nvPr/>
        </p:nvSpPr>
        <p:spPr>
          <a:xfrm>
            <a:off x="7346385" y="1373916"/>
            <a:ext cx="4247260" cy="1375924"/>
          </a:xfrm>
          <a:prstGeom prst="homePlate">
            <a:avLst>
              <a:gd name="adj" fmla="val 43808"/>
            </a:avLst>
          </a:prstGeom>
          <a:solidFill>
            <a:srgbClr val="4F95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Up-to-date communication technologies allows effective monitoring of the customer’s consumption and alarms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entagon 9">
            <a:extLst>
              <a:ext uri="{FF2B5EF4-FFF2-40B4-BE49-F238E27FC236}">
                <a16:creationId xmlns:a16="http://schemas.microsoft.com/office/drawing/2014/main" id="{E82EC93A-8955-43BD-BA5A-81CA53E56E34}"/>
              </a:ext>
            </a:extLst>
          </p:cNvPr>
          <p:cNvSpPr/>
          <p:nvPr/>
        </p:nvSpPr>
        <p:spPr>
          <a:xfrm>
            <a:off x="7346385" y="2910567"/>
            <a:ext cx="4247260" cy="1375924"/>
          </a:xfrm>
          <a:prstGeom prst="homePlate">
            <a:avLst>
              <a:gd name="adj" fmla="val 43808"/>
            </a:avLst>
          </a:prstGeom>
          <a:solidFill>
            <a:srgbClr val="2A70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57188" indent="-357188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Tamper proof and prepayment options serve as an efficient solution to prevent energy theft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15" name="Pentagon 9">
            <a:extLst>
              <a:ext uri="{FF2B5EF4-FFF2-40B4-BE49-F238E27FC236}">
                <a16:creationId xmlns:a16="http://schemas.microsoft.com/office/drawing/2014/main" id="{94E00F66-EE59-4B17-86A3-E8B597FA02A8}"/>
              </a:ext>
            </a:extLst>
          </p:cNvPr>
          <p:cNvSpPr/>
          <p:nvPr/>
        </p:nvSpPr>
        <p:spPr>
          <a:xfrm>
            <a:off x="7346385" y="4447218"/>
            <a:ext cx="4324438" cy="1375924"/>
          </a:xfrm>
          <a:prstGeom prst="homePlate">
            <a:avLst>
              <a:gd name="adj" fmla="val 43808"/>
            </a:avLst>
          </a:prstGeom>
          <a:solidFill>
            <a:srgbClr val="439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57188" indent="-357188" fontAlgn="base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Flexible and scalable network architecture is based on distributed, modular, hierarchical and client-server concepts.</a:t>
            </a:r>
          </a:p>
        </p:txBody>
      </p:sp>
    </p:spTree>
    <p:extLst>
      <p:ext uri="{BB962C8B-B14F-4D97-AF65-F5344CB8AC3E}">
        <p14:creationId xmlns:p14="http://schemas.microsoft.com/office/powerpoint/2010/main" val="301761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35000"/>
                <a:lumMod val="57000"/>
              </a:schemeClr>
            </a:gs>
            <a:gs pos="33000">
              <a:schemeClr val="bg1">
                <a:lumMod val="95000"/>
              </a:schemeClr>
            </a:gs>
            <a:gs pos="100000">
              <a:srgbClr val="EAEAEA"/>
            </a:gs>
            <a:gs pos="66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FA42425-8310-4F16-BB75-9162E1108F2B}"/>
              </a:ext>
            </a:extLst>
          </p:cNvPr>
          <p:cNvSpPr/>
          <p:nvPr/>
        </p:nvSpPr>
        <p:spPr>
          <a:xfrm>
            <a:off x="39118" y="377846"/>
            <a:ext cx="12152881" cy="611230"/>
          </a:xfrm>
          <a:prstGeom prst="rect">
            <a:avLst/>
          </a:prstGeom>
          <a:solidFill>
            <a:srgbClr val="27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2171B-CDCE-4641-97D7-D898122D915F}"/>
              </a:ext>
            </a:extLst>
          </p:cNvPr>
          <p:cNvSpPr txBox="1"/>
          <p:nvPr/>
        </p:nvSpPr>
        <p:spPr>
          <a:xfrm>
            <a:off x="4427355" y="5701389"/>
            <a:ext cx="41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AEF458D-F151-45DE-8F37-E844992C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21" y="6097070"/>
            <a:ext cx="11557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Model Group shp383">
            <a:extLst>
              <a:ext uri="{FF2B5EF4-FFF2-40B4-BE49-F238E27FC236}">
                <a16:creationId xmlns:a16="http://schemas.microsoft.com/office/drawing/2014/main" id="{0EB933F3-A52D-4C92-A635-3E92349E432C}"/>
              </a:ext>
            </a:extLst>
          </p:cNvPr>
          <p:cNvSpPr>
            <a:spLocks/>
          </p:cNvSpPr>
          <p:nvPr/>
        </p:nvSpPr>
        <p:spPr bwMode="auto">
          <a:xfrm>
            <a:off x="11017525" y="412474"/>
            <a:ext cx="685801" cy="760343"/>
          </a:xfrm>
          <a:custGeom>
            <a:avLst/>
            <a:gdLst>
              <a:gd name="T0" fmla="*/ 1032 w 2268"/>
              <a:gd name="T1" fmla="*/ 2474 h 2474"/>
              <a:gd name="T2" fmla="*/ 14 w 2268"/>
              <a:gd name="T3" fmla="*/ 1940 h 2474"/>
              <a:gd name="T4" fmla="*/ 25 w 2268"/>
              <a:gd name="T5" fmla="*/ 1879 h 2474"/>
              <a:gd name="T6" fmla="*/ 86 w 2268"/>
              <a:gd name="T7" fmla="*/ 1890 h 2474"/>
              <a:gd name="T8" fmla="*/ 1032 w 2268"/>
              <a:gd name="T9" fmla="*/ 2386 h 2474"/>
              <a:gd name="T10" fmla="*/ 2180 w 2268"/>
              <a:gd name="T11" fmla="*/ 1237 h 2474"/>
              <a:gd name="T12" fmla="*/ 1032 w 2268"/>
              <a:gd name="T13" fmla="*/ 88 h 2474"/>
              <a:gd name="T14" fmla="*/ 160 w 2268"/>
              <a:gd name="T15" fmla="*/ 489 h 2474"/>
              <a:gd name="T16" fmla="*/ 98 w 2268"/>
              <a:gd name="T17" fmla="*/ 493 h 2474"/>
              <a:gd name="T18" fmla="*/ 94 w 2268"/>
              <a:gd name="T19" fmla="*/ 431 h 2474"/>
              <a:gd name="T20" fmla="*/ 1032 w 2268"/>
              <a:gd name="T21" fmla="*/ 0 h 2474"/>
              <a:gd name="T22" fmla="*/ 1906 w 2268"/>
              <a:gd name="T23" fmla="*/ 363 h 2474"/>
              <a:gd name="T24" fmla="*/ 2268 w 2268"/>
              <a:gd name="T25" fmla="*/ 1237 h 2474"/>
              <a:gd name="T26" fmla="*/ 1906 w 2268"/>
              <a:gd name="T27" fmla="*/ 2111 h 2474"/>
              <a:gd name="T28" fmla="*/ 1032 w 2268"/>
              <a:gd name="T29" fmla="*/ 2474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8" h="2474">
                <a:moveTo>
                  <a:pt x="1032" y="2474"/>
                </a:moveTo>
                <a:cubicBezTo>
                  <a:pt x="626" y="2474"/>
                  <a:pt x="245" y="2274"/>
                  <a:pt x="14" y="1940"/>
                </a:cubicBezTo>
                <a:cubicBezTo>
                  <a:pt x="0" y="1920"/>
                  <a:pt x="5" y="1892"/>
                  <a:pt x="25" y="1879"/>
                </a:cubicBezTo>
                <a:cubicBezTo>
                  <a:pt x="45" y="1865"/>
                  <a:pt x="73" y="1870"/>
                  <a:pt x="86" y="1890"/>
                </a:cubicBezTo>
                <a:cubicBezTo>
                  <a:pt x="301" y="2200"/>
                  <a:pt x="655" y="2386"/>
                  <a:pt x="1032" y="2386"/>
                </a:cubicBezTo>
                <a:cubicBezTo>
                  <a:pt x="1665" y="2386"/>
                  <a:pt x="2180" y="1870"/>
                  <a:pt x="2180" y="1237"/>
                </a:cubicBezTo>
                <a:cubicBezTo>
                  <a:pt x="2180" y="604"/>
                  <a:pt x="1665" y="88"/>
                  <a:pt x="1032" y="88"/>
                </a:cubicBezTo>
                <a:cubicBezTo>
                  <a:pt x="697" y="88"/>
                  <a:pt x="379" y="234"/>
                  <a:pt x="160" y="489"/>
                </a:cubicBezTo>
                <a:cubicBezTo>
                  <a:pt x="145" y="507"/>
                  <a:pt x="117" y="509"/>
                  <a:pt x="98" y="493"/>
                </a:cubicBezTo>
                <a:cubicBezTo>
                  <a:pt x="80" y="477"/>
                  <a:pt x="78" y="450"/>
                  <a:pt x="94" y="431"/>
                </a:cubicBezTo>
                <a:cubicBezTo>
                  <a:pt x="329" y="157"/>
                  <a:pt x="671" y="0"/>
                  <a:pt x="1032" y="0"/>
                </a:cubicBezTo>
                <a:cubicBezTo>
                  <a:pt x="1362" y="0"/>
                  <a:pt x="1672" y="129"/>
                  <a:pt x="1906" y="363"/>
                </a:cubicBezTo>
                <a:cubicBezTo>
                  <a:pt x="2140" y="596"/>
                  <a:pt x="2268" y="907"/>
                  <a:pt x="2268" y="1237"/>
                </a:cubicBezTo>
                <a:cubicBezTo>
                  <a:pt x="2268" y="1567"/>
                  <a:pt x="2140" y="1878"/>
                  <a:pt x="1906" y="2111"/>
                </a:cubicBezTo>
                <a:cubicBezTo>
                  <a:pt x="1672" y="2345"/>
                  <a:pt x="1362" y="2474"/>
                  <a:pt x="1032" y="24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8" name="SliModel Group shp384">
            <a:extLst>
              <a:ext uri="{FF2B5EF4-FFF2-40B4-BE49-F238E27FC236}">
                <a16:creationId xmlns:a16="http://schemas.microsoft.com/office/drawing/2014/main" id="{E0EFEFC3-DB26-467C-811D-C9D2B2A1D69B}"/>
              </a:ext>
            </a:extLst>
          </p:cNvPr>
          <p:cNvSpPr txBox="1">
            <a:spLocks/>
          </p:cNvSpPr>
          <p:nvPr/>
        </p:nvSpPr>
        <p:spPr>
          <a:xfrm>
            <a:off x="10918137" y="412474"/>
            <a:ext cx="516834" cy="5864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n w="25400" cap="rnd">
                  <a:solidFill>
                    <a:schemeClr val="accent1"/>
                  </a:solidFill>
                  <a:bevel/>
                </a:ln>
                <a:noFill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</a:p>
        </p:txBody>
      </p:sp>
      <p:sp>
        <p:nvSpPr>
          <p:cNvPr id="19" name="SlideModel shp7">
            <a:extLst>
              <a:ext uri="{FF2B5EF4-FFF2-40B4-BE49-F238E27FC236}">
                <a16:creationId xmlns:a16="http://schemas.microsoft.com/office/drawing/2014/main" id="{B43D8D67-FC9F-4108-B776-1B5A88E7ACCF}"/>
              </a:ext>
            </a:extLst>
          </p:cNvPr>
          <p:cNvSpPr>
            <a:spLocks/>
          </p:cNvSpPr>
          <p:nvPr/>
        </p:nvSpPr>
        <p:spPr bwMode="auto">
          <a:xfrm>
            <a:off x="5764816" y="0"/>
            <a:ext cx="6427184" cy="6858000"/>
          </a:xfrm>
          <a:custGeom>
            <a:avLst/>
            <a:gdLst>
              <a:gd name="T0" fmla="*/ 1992 w 1992"/>
              <a:gd name="T1" fmla="*/ 0 h 1851"/>
              <a:gd name="T2" fmla="*/ 1411 w 1992"/>
              <a:gd name="T3" fmla="*/ 0 h 1851"/>
              <a:gd name="T4" fmla="*/ 0 w 1992"/>
              <a:gd name="T5" fmla="*/ 1851 h 1851"/>
              <a:gd name="T6" fmla="*/ 1237 w 1992"/>
              <a:gd name="T7" fmla="*/ 1851 h 1851"/>
              <a:gd name="T8" fmla="*/ 1992 w 1992"/>
              <a:gd name="T9" fmla="*/ 861 h 1851"/>
              <a:gd name="T10" fmla="*/ 1992 w 1992"/>
              <a:gd name="T11" fmla="*/ 0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2" h="1851">
                <a:moveTo>
                  <a:pt x="1992" y="0"/>
                </a:moveTo>
                <a:lnTo>
                  <a:pt x="1411" y="0"/>
                </a:lnTo>
                <a:lnTo>
                  <a:pt x="0" y="1851"/>
                </a:lnTo>
                <a:lnTo>
                  <a:pt x="1237" y="1851"/>
                </a:lnTo>
                <a:lnTo>
                  <a:pt x="1992" y="861"/>
                </a:lnTo>
                <a:lnTo>
                  <a:pt x="1992" y="0"/>
                </a:lnTo>
                <a:close/>
              </a:path>
            </a:pathLst>
          </a:custGeom>
          <a:gradFill>
            <a:gsLst>
              <a:gs pos="0">
                <a:srgbClr val="E6E8E8"/>
              </a:gs>
              <a:gs pos="3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  <a:gs pos="66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50800" dist="50800" dir="5400000" algn="ctr" rotWithShape="0">
              <a:schemeClr val="bg1">
                <a:alpha val="87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BBE9BF-35F1-4F4D-B7FF-10B781CF6B34}"/>
              </a:ext>
            </a:extLst>
          </p:cNvPr>
          <p:cNvGrpSpPr/>
          <p:nvPr/>
        </p:nvGrpSpPr>
        <p:grpSpPr>
          <a:xfrm>
            <a:off x="2708489" y="1099836"/>
            <a:ext cx="1860550" cy="1928190"/>
            <a:chOff x="1993900" y="544056"/>
            <a:chExt cx="1860550" cy="1928190"/>
          </a:xfrm>
        </p:grpSpPr>
        <p:sp>
          <p:nvSpPr>
            <p:cNvPr id="9" name="SliModel Group shp392">
              <a:extLst>
                <a:ext uri="{FF2B5EF4-FFF2-40B4-BE49-F238E27FC236}">
                  <a16:creationId xmlns:a16="http://schemas.microsoft.com/office/drawing/2014/main" id="{A446B361-6807-47B9-9110-4CB93EB4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544056"/>
              <a:ext cx="1860550" cy="1928190"/>
            </a:xfrm>
            <a:custGeom>
              <a:avLst/>
              <a:gdLst>
                <a:gd name="T0" fmla="*/ 1032 w 2268"/>
                <a:gd name="T1" fmla="*/ 2474 h 2474"/>
                <a:gd name="T2" fmla="*/ 14 w 2268"/>
                <a:gd name="T3" fmla="*/ 1940 h 2474"/>
                <a:gd name="T4" fmla="*/ 25 w 2268"/>
                <a:gd name="T5" fmla="*/ 1879 h 2474"/>
                <a:gd name="T6" fmla="*/ 86 w 2268"/>
                <a:gd name="T7" fmla="*/ 1890 h 2474"/>
                <a:gd name="T8" fmla="*/ 1032 w 2268"/>
                <a:gd name="T9" fmla="*/ 2386 h 2474"/>
                <a:gd name="T10" fmla="*/ 2180 w 2268"/>
                <a:gd name="T11" fmla="*/ 1237 h 2474"/>
                <a:gd name="T12" fmla="*/ 1032 w 2268"/>
                <a:gd name="T13" fmla="*/ 88 h 2474"/>
                <a:gd name="T14" fmla="*/ 160 w 2268"/>
                <a:gd name="T15" fmla="*/ 489 h 2474"/>
                <a:gd name="T16" fmla="*/ 98 w 2268"/>
                <a:gd name="T17" fmla="*/ 493 h 2474"/>
                <a:gd name="T18" fmla="*/ 94 w 2268"/>
                <a:gd name="T19" fmla="*/ 431 h 2474"/>
                <a:gd name="T20" fmla="*/ 1032 w 2268"/>
                <a:gd name="T21" fmla="*/ 0 h 2474"/>
                <a:gd name="T22" fmla="*/ 1906 w 2268"/>
                <a:gd name="T23" fmla="*/ 363 h 2474"/>
                <a:gd name="T24" fmla="*/ 2268 w 2268"/>
                <a:gd name="T25" fmla="*/ 1237 h 2474"/>
                <a:gd name="T26" fmla="*/ 1906 w 2268"/>
                <a:gd name="T27" fmla="*/ 2111 h 2474"/>
                <a:gd name="T28" fmla="*/ 1032 w 2268"/>
                <a:gd name="T29" fmla="*/ 2474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8" h="2474">
                  <a:moveTo>
                    <a:pt x="1032" y="2474"/>
                  </a:moveTo>
                  <a:cubicBezTo>
                    <a:pt x="626" y="2474"/>
                    <a:pt x="245" y="2274"/>
                    <a:pt x="14" y="1940"/>
                  </a:cubicBezTo>
                  <a:cubicBezTo>
                    <a:pt x="0" y="1920"/>
                    <a:pt x="5" y="1892"/>
                    <a:pt x="25" y="1879"/>
                  </a:cubicBezTo>
                  <a:cubicBezTo>
                    <a:pt x="45" y="1865"/>
                    <a:pt x="73" y="1870"/>
                    <a:pt x="86" y="1890"/>
                  </a:cubicBezTo>
                  <a:cubicBezTo>
                    <a:pt x="301" y="2200"/>
                    <a:pt x="655" y="2386"/>
                    <a:pt x="1032" y="2386"/>
                  </a:cubicBezTo>
                  <a:cubicBezTo>
                    <a:pt x="1665" y="2386"/>
                    <a:pt x="2180" y="1870"/>
                    <a:pt x="2180" y="1237"/>
                  </a:cubicBezTo>
                  <a:cubicBezTo>
                    <a:pt x="2180" y="604"/>
                    <a:pt x="1665" y="88"/>
                    <a:pt x="1032" y="88"/>
                  </a:cubicBezTo>
                  <a:cubicBezTo>
                    <a:pt x="697" y="88"/>
                    <a:pt x="379" y="234"/>
                    <a:pt x="160" y="489"/>
                  </a:cubicBezTo>
                  <a:cubicBezTo>
                    <a:pt x="145" y="507"/>
                    <a:pt x="117" y="509"/>
                    <a:pt x="98" y="493"/>
                  </a:cubicBezTo>
                  <a:cubicBezTo>
                    <a:pt x="80" y="477"/>
                    <a:pt x="78" y="450"/>
                    <a:pt x="94" y="431"/>
                  </a:cubicBezTo>
                  <a:cubicBezTo>
                    <a:pt x="329" y="157"/>
                    <a:pt x="671" y="0"/>
                    <a:pt x="1032" y="0"/>
                  </a:cubicBezTo>
                  <a:cubicBezTo>
                    <a:pt x="1362" y="0"/>
                    <a:pt x="1672" y="129"/>
                    <a:pt x="1906" y="363"/>
                  </a:cubicBezTo>
                  <a:cubicBezTo>
                    <a:pt x="2140" y="596"/>
                    <a:pt x="2268" y="907"/>
                    <a:pt x="2268" y="1237"/>
                  </a:cubicBezTo>
                  <a:cubicBezTo>
                    <a:pt x="2268" y="1567"/>
                    <a:pt x="2140" y="1878"/>
                    <a:pt x="1906" y="2111"/>
                  </a:cubicBezTo>
                  <a:cubicBezTo>
                    <a:pt x="1672" y="2345"/>
                    <a:pt x="1362" y="2474"/>
                    <a:pt x="1032" y="2474"/>
                  </a:cubicBezTo>
                  <a:close/>
                </a:path>
              </a:pathLst>
            </a:custGeom>
            <a:solidFill>
              <a:srgbClr val="3A79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grpSp>
          <p:nvGrpSpPr>
            <p:cNvPr id="10" name="SlideModel shp412">
              <a:extLst>
                <a:ext uri="{FF2B5EF4-FFF2-40B4-BE49-F238E27FC236}">
                  <a16:creationId xmlns:a16="http://schemas.microsoft.com/office/drawing/2014/main" id="{757CCE38-83CF-453E-BB7D-AB888F8717BB}"/>
                </a:ext>
              </a:extLst>
            </p:cNvPr>
            <p:cNvGrpSpPr/>
            <p:nvPr/>
          </p:nvGrpSpPr>
          <p:grpSpPr>
            <a:xfrm>
              <a:off x="2159030" y="907645"/>
              <a:ext cx="850680" cy="871596"/>
              <a:chOff x="3903663" y="2303463"/>
              <a:chExt cx="581025" cy="595312"/>
            </a:xfrm>
            <a:solidFill>
              <a:srgbClr val="3F899A"/>
            </a:solidFill>
          </p:grpSpPr>
          <p:sp>
            <p:nvSpPr>
              <p:cNvPr id="12" name="SliModel Group shp413">
                <a:extLst>
                  <a:ext uri="{FF2B5EF4-FFF2-40B4-BE49-F238E27FC236}">
                    <a16:creationId xmlns:a16="http://schemas.microsoft.com/office/drawing/2014/main" id="{6204C2FA-16A0-4DBE-A24C-25AFA8CA5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663" y="2303463"/>
                <a:ext cx="555625" cy="595312"/>
              </a:xfrm>
              <a:custGeom>
                <a:avLst/>
                <a:gdLst>
                  <a:gd name="T0" fmla="*/ 144 w 147"/>
                  <a:gd name="T1" fmla="*/ 127 h 155"/>
                  <a:gd name="T2" fmla="*/ 119 w 147"/>
                  <a:gd name="T3" fmla="*/ 127 h 155"/>
                  <a:gd name="T4" fmla="*/ 91 w 147"/>
                  <a:gd name="T5" fmla="*/ 99 h 155"/>
                  <a:gd name="T6" fmla="*/ 119 w 147"/>
                  <a:gd name="T7" fmla="*/ 71 h 155"/>
                  <a:gd name="T8" fmla="*/ 144 w 147"/>
                  <a:gd name="T9" fmla="*/ 71 h 155"/>
                  <a:gd name="T10" fmla="*/ 147 w 147"/>
                  <a:gd name="T11" fmla="*/ 67 h 155"/>
                  <a:gd name="T12" fmla="*/ 147 w 147"/>
                  <a:gd name="T13" fmla="*/ 56 h 155"/>
                  <a:gd name="T14" fmla="*/ 134 w 147"/>
                  <a:gd name="T15" fmla="*/ 43 h 155"/>
                  <a:gd name="T16" fmla="*/ 114 w 147"/>
                  <a:gd name="T17" fmla="*/ 7 h 155"/>
                  <a:gd name="T18" fmla="*/ 105 w 147"/>
                  <a:gd name="T19" fmla="*/ 1 h 155"/>
                  <a:gd name="T20" fmla="*/ 95 w 147"/>
                  <a:gd name="T21" fmla="*/ 2 h 155"/>
                  <a:gd name="T22" fmla="*/ 26 w 147"/>
                  <a:gd name="T23" fmla="*/ 42 h 155"/>
                  <a:gd name="T24" fmla="*/ 14 w 147"/>
                  <a:gd name="T25" fmla="*/ 42 h 155"/>
                  <a:gd name="T26" fmla="*/ 0 w 147"/>
                  <a:gd name="T27" fmla="*/ 56 h 155"/>
                  <a:gd name="T28" fmla="*/ 0 w 147"/>
                  <a:gd name="T29" fmla="*/ 141 h 155"/>
                  <a:gd name="T30" fmla="*/ 14 w 147"/>
                  <a:gd name="T31" fmla="*/ 155 h 155"/>
                  <a:gd name="T32" fmla="*/ 133 w 147"/>
                  <a:gd name="T33" fmla="*/ 155 h 155"/>
                  <a:gd name="T34" fmla="*/ 147 w 147"/>
                  <a:gd name="T35" fmla="*/ 141 h 155"/>
                  <a:gd name="T36" fmla="*/ 147 w 147"/>
                  <a:gd name="T37" fmla="*/ 130 h 155"/>
                  <a:gd name="T38" fmla="*/ 144 w 147"/>
                  <a:gd name="T39" fmla="*/ 127 h 155"/>
                  <a:gd name="T40" fmla="*/ 118 w 147"/>
                  <a:gd name="T41" fmla="*/ 29 h 155"/>
                  <a:gd name="T42" fmla="*/ 126 w 147"/>
                  <a:gd name="T43" fmla="*/ 42 h 155"/>
                  <a:gd name="T44" fmla="*/ 95 w 147"/>
                  <a:gd name="T45" fmla="*/ 42 h 155"/>
                  <a:gd name="T46" fmla="*/ 118 w 147"/>
                  <a:gd name="T47" fmla="*/ 29 h 155"/>
                  <a:gd name="T48" fmla="*/ 40 w 147"/>
                  <a:gd name="T49" fmla="*/ 42 h 155"/>
                  <a:gd name="T50" fmla="*/ 98 w 147"/>
                  <a:gd name="T51" fmla="*/ 8 h 155"/>
                  <a:gd name="T52" fmla="*/ 104 w 147"/>
                  <a:gd name="T53" fmla="*/ 8 h 155"/>
                  <a:gd name="T54" fmla="*/ 108 w 147"/>
                  <a:gd name="T55" fmla="*/ 11 h 155"/>
                  <a:gd name="T56" fmla="*/ 108 w 147"/>
                  <a:gd name="T57" fmla="*/ 11 h 155"/>
                  <a:gd name="T58" fmla="*/ 54 w 147"/>
                  <a:gd name="T59" fmla="*/ 42 h 155"/>
                  <a:gd name="T60" fmla="*/ 40 w 147"/>
                  <a:gd name="T61" fmla="*/ 42 h 155"/>
                  <a:gd name="T62" fmla="*/ 40 w 147"/>
                  <a:gd name="T63" fmla="*/ 42 h 155"/>
                  <a:gd name="T64" fmla="*/ 40 w 147"/>
                  <a:gd name="T65" fmla="*/ 4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7" h="155">
                    <a:moveTo>
                      <a:pt x="144" y="127"/>
                    </a:move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03" y="127"/>
                      <a:pt x="91" y="114"/>
                      <a:pt x="91" y="99"/>
                    </a:cubicBezTo>
                    <a:cubicBezTo>
                      <a:pt x="91" y="83"/>
                      <a:pt x="103" y="71"/>
                      <a:pt x="119" y="71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46" y="71"/>
                      <a:pt x="147" y="69"/>
                      <a:pt x="147" y="6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49"/>
                      <a:pt x="141" y="43"/>
                      <a:pt x="134" y="43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2" y="4"/>
                      <a:pt x="109" y="2"/>
                      <a:pt x="105" y="1"/>
                    </a:cubicBezTo>
                    <a:cubicBezTo>
                      <a:pt x="102" y="0"/>
                      <a:pt x="98" y="0"/>
                      <a:pt x="95" y="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6" y="42"/>
                      <a:pt x="0" y="49"/>
                      <a:pt x="0" y="56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9"/>
                      <a:pt x="6" y="155"/>
                      <a:pt x="14" y="155"/>
                    </a:cubicBezTo>
                    <a:cubicBezTo>
                      <a:pt x="133" y="155"/>
                      <a:pt x="133" y="155"/>
                      <a:pt x="133" y="155"/>
                    </a:cubicBezTo>
                    <a:cubicBezTo>
                      <a:pt x="141" y="155"/>
                      <a:pt x="147" y="149"/>
                      <a:pt x="147" y="141"/>
                    </a:cubicBezTo>
                    <a:cubicBezTo>
                      <a:pt x="147" y="130"/>
                      <a:pt x="147" y="130"/>
                      <a:pt x="147" y="130"/>
                    </a:cubicBezTo>
                    <a:cubicBezTo>
                      <a:pt x="147" y="128"/>
                      <a:pt x="146" y="127"/>
                      <a:pt x="144" y="127"/>
                    </a:cubicBezTo>
                    <a:close/>
                    <a:moveTo>
                      <a:pt x="118" y="29"/>
                    </a:moveTo>
                    <a:cubicBezTo>
                      <a:pt x="126" y="42"/>
                      <a:pt x="126" y="42"/>
                      <a:pt x="126" y="42"/>
                    </a:cubicBezTo>
                    <a:cubicBezTo>
                      <a:pt x="95" y="42"/>
                      <a:pt x="95" y="42"/>
                      <a:pt x="95" y="42"/>
                    </a:cubicBezTo>
                    <a:lnTo>
                      <a:pt x="118" y="29"/>
                    </a:lnTo>
                    <a:close/>
                    <a:moveTo>
                      <a:pt x="40" y="42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100" y="7"/>
                      <a:pt x="102" y="7"/>
                      <a:pt x="104" y="8"/>
                    </a:cubicBezTo>
                    <a:cubicBezTo>
                      <a:pt x="105" y="8"/>
                      <a:pt x="107" y="9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54" y="42"/>
                      <a:pt x="54" y="42"/>
                      <a:pt x="54" y="42"/>
                    </a:cubicBezTo>
                    <a:lnTo>
                      <a:pt x="40" y="42"/>
                    </a:lnTo>
                    <a:close/>
                    <a:moveTo>
                      <a:pt x="40" y="42"/>
                    </a:moveTo>
                    <a:cubicBezTo>
                      <a:pt x="40" y="42"/>
                      <a:pt x="40" y="42"/>
                      <a:pt x="40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SliModel Group shp414">
                <a:extLst>
                  <a:ext uri="{FF2B5EF4-FFF2-40B4-BE49-F238E27FC236}">
                    <a16:creationId xmlns:a16="http://schemas.microsoft.com/office/drawing/2014/main" id="{D93D9650-BBB6-4DBF-B55D-DAA8E5146C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3550" y="2603500"/>
                <a:ext cx="211138" cy="160337"/>
              </a:xfrm>
              <a:custGeom>
                <a:avLst/>
                <a:gdLst>
                  <a:gd name="T0" fmla="*/ 46 w 56"/>
                  <a:gd name="T1" fmla="*/ 0 h 42"/>
                  <a:gd name="T2" fmla="*/ 21 w 56"/>
                  <a:gd name="T3" fmla="*/ 0 h 42"/>
                  <a:gd name="T4" fmla="*/ 0 w 56"/>
                  <a:gd name="T5" fmla="*/ 21 h 42"/>
                  <a:gd name="T6" fmla="*/ 21 w 56"/>
                  <a:gd name="T7" fmla="*/ 42 h 42"/>
                  <a:gd name="T8" fmla="*/ 46 w 56"/>
                  <a:gd name="T9" fmla="*/ 42 h 42"/>
                  <a:gd name="T10" fmla="*/ 56 w 56"/>
                  <a:gd name="T11" fmla="*/ 31 h 42"/>
                  <a:gd name="T12" fmla="*/ 56 w 56"/>
                  <a:gd name="T13" fmla="*/ 10 h 42"/>
                  <a:gd name="T14" fmla="*/ 46 w 56"/>
                  <a:gd name="T15" fmla="*/ 0 h 42"/>
                  <a:gd name="T16" fmla="*/ 21 w 56"/>
                  <a:gd name="T17" fmla="*/ 28 h 42"/>
                  <a:gd name="T18" fmla="*/ 14 w 56"/>
                  <a:gd name="T19" fmla="*/ 21 h 42"/>
                  <a:gd name="T20" fmla="*/ 21 w 56"/>
                  <a:gd name="T21" fmla="*/ 14 h 42"/>
                  <a:gd name="T22" fmla="*/ 28 w 56"/>
                  <a:gd name="T23" fmla="*/ 21 h 42"/>
                  <a:gd name="T24" fmla="*/ 21 w 56"/>
                  <a:gd name="T25" fmla="*/ 28 h 42"/>
                  <a:gd name="T26" fmla="*/ 21 w 56"/>
                  <a:gd name="T27" fmla="*/ 28 h 42"/>
                  <a:gd name="T28" fmla="*/ 21 w 56"/>
                  <a:gd name="T2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42">
                    <a:moveTo>
                      <a:pt x="4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2"/>
                      <a:pt x="21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51" y="42"/>
                      <a:pt x="56" y="37"/>
                      <a:pt x="56" y="31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4"/>
                      <a:pt x="51" y="0"/>
                      <a:pt x="46" y="0"/>
                    </a:cubicBezTo>
                    <a:close/>
                    <a:moveTo>
                      <a:pt x="21" y="28"/>
                    </a:moveTo>
                    <a:cubicBezTo>
                      <a:pt x="17" y="28"/>
                      <a:pt x="14" y="24"/>
                      <a:pt x="14" y="21"/>
                    </a:cubicBezTo>
                    <a:cubicBezTo>
                      <a:pt x="14" y="17"/>
                      <a:pt x="17" y="14"/>
                      <a:pt x="21" y="14"/>
                    </a:cubicBezTo>
                    <a:cubicBezTo>
                      <a:pt x="25" y="14"/>
                      <a:pt x="28" y="17"/>
                      <a:pt x="28" y="21"/>
                    </a:cubicBezTo>
                    <a:cubicBezTo>
                      <a:pt x="28" y="24"/>
                      <a:pt x="25" y="28"/>
                      <a:pt x="21" y="28"/>
                    </a:cubicBezTo>
                    <a:close/>
                    <a:moveTo>
                      <a:pt x="21" y="28"/>
                    </a:moveTo>
                    <a:cubicBezTo>
                      <a:pt x="21" y="28"/>
                      <a:pt x="21" y="28"/>
                      <a:pt x="21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SliModel Group shp417">
            <a:extLst>
              <a:ext uri="{FF2B5EF4-FFF2-40B4-BE49-F238E27FC236}">
                <a16:creationId xmlns:a16="http://schemas.microsoft.com/office/drawing/2014/main" id="{88C188EF-7DB4-4934-8A41-E7B5604BF755}"/>
              </a:ext>
            </a:extLst>
          </p:cNvPr>
          <p:cNvSpPr txBox="1">
            <a:spLocks/>
          </p:cNvSpPr>
          <p:nvPr/>
        </p:nvSpPr>
        <p:spPr>
          <a:xfrm>
            <a:off x="1038136" y="4666504"/>
            <a:ext cx="1997625" cy="8056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Substantial saving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of devices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o-RO" sz="1600" dirty="0">
                <a:solidFill>
                  <a:schemeClr val="tx1"/>
                </a:solidFill>
                <a:latin typeface="+mn-lt"/>
                <a:cs typeface="+mn-cs"/>
              </a:rPr>
              <a:t>purchase prices</a:t>
            </a: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SliModel Group shp417">
            <a:extLst>
              <a:ext uri="{FF2B5EF4-FFF2-40B4-BE49-F238E27FC236}">
                <a16:creationId xmlns:a16="http://schemas.microsoft.com/office/drawing/2014/main" id="{4782DABD-46AE-4DF5-98B6-BC28406EAEE2}"/>
              </a:ext>
            </a:extLst>
          </p:cNvPr>
          <p:cNvSpPr txBox="1">
            <a:spLocks/>
          </p:cNvSpPr>
          <p:nvPr/>
        </p:nvSpPr>
        <p:spPr>
          <a:xfrm>
            <a:off x="3804382" y="4666502"/>
            <a:ext cx="1997625" cy="5491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Substantial saving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of maintenance costs</a:t>
            </a:r>
          </a:p>
        </p:txBody>
      </p:sp>
      <p:sp>
        <p:nvSpPr>
          <p:cNvPr id="21" name="SliModel Group shp417">
            <a:extLst>
              <a:ext uri="{FF2B5EF4-FFF2-40B4-BE49-F238E27FC236}">
                <a16:creationId xmlns:a16="http://schemas.microsoft.com/office/drawing/2014/main" id="{0ECBE240-CE00-4145-9D6B-99165595E3E9}"/>
              </a:ext>
            </a:extLst>
          </p:cNvPr>
          <p:cNvSpPr txBox="1">
            <a:spLocks/>
          </p:cNvSpPr>
          <p:nvPr/>
        </p:nvSpPr>
        <p:spPr>
          <a:xfrm>
            <a:off x="6389995" y="4613489"/>
            <a:ext cx="1997625" cy="80560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Reduction of expenditures for Communication </a:t>
            </a:r>
          </a:p>
        </p:txBody>
      </p:sp>
      <p:sp>
        <p:nvSpPr>
          <p:cNvPr id="22" name="SliModel Group shp417">
            <a:extLst>
              <a:ext uri="{FF2B5EF4-FFF2-40B4-BE49-F238E27FC236}">
                <a16:creationId xmlns:a16="http://schemas.microsoft.com/office/drawing/2014/main" id="{20AABD3E-E2A3-42A6-B64A-BBF68F2B9839}"/>
              </a:ext>
            </a:extLst>
          </p:cNvPr>
          <p:cNvSpPr txBox="1">
            <a:spLocks/>
          </p:cNvSpPr>
          <p:nvPr/>
        </p:nvSpPr>
        <p:spPr>
          <a:xfrm>
            <a:off x="8713279" y="4666502"/>
            <a:ext cx="1997625" cy="54912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Tamper and losses elimination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DB0558-A089-4873-8915-E61EFCE36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370" y="3671401"/>
            <a:ext cx="827015" cy="995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BECC9D-D651-49AD-A7EA-8F6DD9025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243" y="3702049"/>
            <a:ext cx="993734" cy="9338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2E6C67-8614-4CBE-8386-05EF704193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4971" y="3625851"/>
            <a:ext cx="938865" cy="9876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F9AEBD-CCE2-4259-9497-CA01DB0944A5}"/>
              </a:ext>
            </a:extLst>
          </p:cNvPr>
          <p:cNvSpPr/>
          <p:nvPr/>
        </p:nvSpPr>
        <p:spPr>
          <a:xfrm>
            <a:off x="3895722" y="1639387"/>
            <a:ext cx="6470650" cy="775094"/>
          </a:xfrm>
          <a:prstGeom prst="rect">
            <a:avLst/>
          </a:prstGeom>
          <a:solidFill>
            <a:srgbClr val="3F8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SliModel Group shp417">
            <a:extLst>
              <a:ext uri="{FF2B5EF4-FFF2-40B4-BE49-F238E27FC236}">
                <a16:creationId xmlns:a16="http://schemas.microsoft.com/office/drawing/2014/main" id="{D50107D8-0B6D-47A4-9D55-258865A0BA84}"/>
              </a:ext>
            </a:extLst>
          </p:cNvPr>
          <p:cNvSpPr txBox="1">
            <a:spLocks/>
          </p:cNvSpPr>
          <p:nvPr/>
        </p:nvSpPr>
        <p:spPr>
          <a:xfrm>
            <a:off x="3504071" y="1911602"/>
            <a:ext cx="7337514" cy="3332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Considerable reduction of the project cost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23711-9D45-4C1A-ACBB-345EADF09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540" y="3660407"/>
            <a:ext cx="1018120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491</Words>
  <Application>Microsoft Office PowerPoint</Application>
  <PresentationFormat>Widescreen</PresentationFormat>
  <Paragraphs>96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Nunito Sans ExtraLight</vt:lpstr>
      <vt:lpstr>Segoe UI Light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Keloglu</dc:creator>
  <cp:lastModifiedBy>Olga Keloglu</cp:lastModifiedBy>
  <cp:revision>62</cp:revision>
  <dcterms:created xsi:type="dcterms:W3CDTF">2022-01-21T14:02:27Z</dcterms:created>
  <dcterms:modified xsi:type="dcterms:W3CDTF">2022-02-01T12:06:48Z</dcterms:modified>
</cp:coreProperties>
</file>