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87" r:id="rId3"/>
    <p:sldId id="279" r:id="rId4"/>
    <p:sldId id="299" r:id="rId5"/>
    <p:sldId id="313" r:id="rId6"/>
    <p:sldId id="293" r:id="rId7"/>
    <p:sldId id="304" r:id="rId8"/>
    <p:sldId id="315" r:id="rId9"/>
    <p:sldId id="314" r:id="rId10"/>
    <p:sldId id="305" r:id="rId11"/>
    <p:sldId id="306" r:id="rId12"/>
    <p:sldId id="284" r:id="rId1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7C8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70" d="100"/>
          <a:sy n="70" d="100"/>
        </p:scale>
        <p:origin x="-472" y="-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186A6-1C69-416C-847A-A9F47D0003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235A4EF1-227E-4E68-BB99-568F81E1A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9C4861CE-F31E-4024-9131-DE2E2A0F09F1}"/>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C8BC510E-117F-45D5-A669-2B9FE9197D4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12F7093-1B67-4C0C-9411-0B35C174869D}"/>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290220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EBBE4F-CC95-4019-8B0B-C18033194215}"/>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CF58646-15FD-4DAB-87CF-DD3E75DC8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49935EF-EBAE-4776-8216-DD6AF889F132}"/>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270AA820-3419-4DDE-9298-771156F1198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8ADDB4C-5FC9-461E-832A-8AC276F68ACF}"/>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27747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84774B-3E33-4C28-9B7C-E3985E27BE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1D79873E-F093-42ED-AF3E-08003DF462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A399F99-7F3A-48F6-807D-1D0CC2D241AB}"/>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4B6C6668-EBE2-4755-8869-4FD0840A84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D02045B-BF2B-4C14-B76D-273CE8A36C22}"/>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96712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158A4-77F1-42F6-BAD0-88E0CCFBD0F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BA124DC-9808-45D8-8112-8893B775A6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F015A99-2B60-4B7C-A964-6E837DA703EF}"/>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5D06B529-8A2D-4B22-872A-51AF66B6E01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73E9B31-4EE8-4FAC-B4D8-4A82DADA8A40}"/>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354721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98D3B1-19CC-4F05-BCA0-6001D6452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8386979-8355-487D-B2ED-1F596FB7C7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32EAE0-8D5E-43DC-BA8D-24860E9998F6}"/>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59C3E64D-F626-48AA-8A03-7B8465B290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5BF87CC-0525-479C-A1D2-FA835EE0847F}"/>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233504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D06E2-0811-4C0D-8547-5B9BE8A4F2C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FE054FCD-486C-4E20-B69F-DF9359F79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EF41AB6-B1FD-43EB-8BEE-2803C3F5FB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4BCBCC25-382B-4473-95F6-A7AA0B90647E}"/>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6" name="Footer Placeholder 5">
            <a:extLst>
              <a:ext uri="{FF2B5EF4-FFF2-40B4-BE49-F238E27FC236}">
                <a16:creationId xmlns:a16="http://schemas.microsoft.com/office/drawing/2014/main" xmlns="" id="{8EA30652-A9B2-48D0-8AF0-6AE958B3782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8AC2531B-73E6-41D1-8885-C8AFAF218DDE}"/>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2304225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C42C8-F546-4E0E-8992-91A38AEB7B92}"/>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5AC92FF-6AB1-481A-A56E-29AE93CEA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A38D676-7259-42AA-94DE-26EF1939E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6DA465EB-FAEE-415A-B606-E7FCB22738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3F2E3AC-DF28-4D1D-8F26-AB28A82C2E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2F40D715-9221-46A3-9310-3325EA3C754E}"/>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8" name="Footer Placeholder 7">
            <a:extLst>
              <a:ext uri="{FF2B5EF4-FFF2-40B4-BE49-F238E27FC236}">
                <a16:creationId xmlns:a16="http://schemas.microsoft.com/office/drawing/2014/main" xmlns="" id="{01AE54EC-FFF2-4D50-B027-DA34428AD50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9C42F1CC-A696-4728-957D-DD1ED4B4D346}"/>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345184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32679-AFD5-4C90-A93E-4575A39CB29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9C6B7F3E-96A5-4CD4-9BF5-44AF3534E6E2}"/>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4" name="Footer Placeholder 3">
            <a:extLst>
              <a:ext uri="{FF2B5EF4-FFF2-40B4-BE49-F238E27FC236}">
                <a16:creationId xmlns:a16="http://schemas.microsoft.com/office/drawing/2014/main" xmlns="" id="{8FA7BC97-C916-44CB-BA1E-C7C1A9FA0A7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BDB11745-73A5-4D38-B7B3-FD642A8F4F21}"/>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385879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E0D32F9-3274-483C-B4A4-0F6165B60C66}"/>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3" name="Footer Placeholder 2">
            <a:extLst>
              <a:ext uri="{FF2B5EF4-FFF2-40B4-BE49-F238E27FC236}">
                <a16:creationId xmlns:a16="http://schemas.microsoft.com/office/drawing/2014/main" xmlns="" id="{ADCED555-7C8B-4D4A-9D83-9E409CE9AF8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EEC117DE-43E5-4EC8-8C40-99327657BF4C}"/>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21299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B91C4-E089-4D0D-943A-55BEE7361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425C210-BA7F-4F01-99DE-D626752CD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BA39CDED-559E-4DC9-8D09-06B3E11A7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B19046-53BC-4888-AE3C-578EAEA535F1}"/>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6" name="Footer Placeholder 5">
            <a:extLst>
              <a:ext uri="{FF2B5EF4-FFF2-40B4-BE49-F238E27FC236}">
                <a16:creationId xmlns:a16="http://schemas.microsoft.com/office/drawing/2014/main" xmlns="" id="{778B1809-1BB1-484F-AAA4-E9048EE40D6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87998C6-6AF3-4374-BFD9-4C3F3DC184FA}"/>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135417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69E2A-CC7B-4612-A7F7-EE839BE61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C29E8A13-D323-476F-9730-2B9DBF647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16DB13D5-1608-4B40-B880-4A8160CD2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BA2E12-8F30-4AF8-BECD-F1185B2E01FE}"/>
              </a:ext>
            </a:extLst>
          </p:cNvPr>
          <p:cNvSpPr>
            <a:spLocks noGrp="1"/>
          </p:cNvSpPr>
          <p:nvPr>
            <p:ph type="dt" sz="half" idx="10"/>
          </p:nvPr>
        </p:nvSpPr>
        <p:spPr/>
        <p:txBody>
          <a:bodyPr/>
          <a:lstStyle/>
          <a:p>
            <a:fld id="{54C01B3B-4216-4F05-A874-F8587FBF34E6}" type="datetimeFigureOut">
              <a:rPr lang="x-none" smtClean="0"/>
              <a:pPr/>
              <a:t>09.11.2021</a:t>
            </a:fld>
            <a:endParaRPr lang="x-none"/>
          </a:p>
        </p:txBody>
      </p:sp>
      <p:sp>
        <p:nvSpPr>
          <p:cNvPr id="6" name="Footer Placeholder 5">
            <a:extLst>
              <a:ext uri="{FF2B5EF4-FFF2-40B4-BE49-F238E27FC236}">
                <a16:creationId xmlns:a16="http://schemas.microsoft.com/office/drawing/2014/main" xmlns="" id="{BFB18537-51DB-438E-AABB-4A7F2B7F991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7DBC341-A581-416C-B4E6-93E210ADB345}"/>
              </a:ext>
            </a:extLst>
          </p:cNvPr>
          <p:cNvSpPr>
            <a:spLocks noGrp="1"/>
          </p:cNvSpPr>
          <p:nvPr>
            <p:ph type="sldNum" sz="quarter" idx="12"/>
          </p:nvPr>
        </p:nvSpPr>
        <p:spPr/>
        <p:txBody>
          <a:body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367474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78DAD04-5A02-47AA-806E-F3A538D3A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92BB9949-2CEC-472F-8E88-3EDF16AAF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7D0C39E-BE1A-4D76-B768-0C847D35E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01B3B-4216-4F05-A874-F8587FBF34E6}" type="datetimeFigureOut">
              <a:rPr lang="x-none" smtClean="0"/>
              <a:pPr/>
              <a:t>09.11.2021</a:t>
            </a:fld>
            <a:endParaRPr lang="x-none"/>
          </a:p>
        </p:txBody>
      </p:sp>
      <p:sp>
        <p:nvSpPr>
          <p:cNvPr id="5" name="Footer Placeholder 4">
            <a:extLst>
              <a:ext uri="{FF2B5EF4-FFF2-40B4-BE49-F238E27FC236}">
                <a16:creationId xmlns:a16="http://schemas.microsoft.com/office/drawing/2014/main" xmlns="" id="{9A7ECC19-5AB1-42DA-9DC5-F9ACAF76A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39AEC6D-0EA5-41B6-9F0B-124CA6283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8DE2D-9193-46F1-9634-DD9F8F97AE05}" type="slidenum">
              <a:rPr lang="x-none" smtClean="0"/>
              <a:pPr/>
              <a:t>‹#›</a:t>
            </a:fld>
            <a:endParaRPr lang="x-none"/>
          </a:p>
        </p:txBody>
      </p:sp>
    </p:spTree>
    <p:extLst>
      <p:ext uri="{BB962C8B-B14F-4D97-AF65-F5344CB8AC3E}">
        <p14:creationId xmlns:p14="http://schemas.microsoft.com/office/powerpoint/2010/main" xmlns="" val="1972176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www.addgrup.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8.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BCEDF77-0B57-48AA-BB5F-E839CC6C2141}"/>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4C9C4083-9929-4446-A185-3B9A65C4F3A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3082" y="1"/>
            <a:ext cx="4571999" cy="6857999"/>
          </a:xfrm>
          <a:prstGeom prst="rect">
            <a:avLst/>
          </a:prstGeom>
        </p:spPr>
      </p:pic>
      <p:sp>
        <p:nvSpPr>
          <p:cNvPr id="5" name="Title 1">
            <a:extLst>
              <a:ext uri="{FF2B5EF4-FFF2-40B4-BE49-F238E27FC236}">
                <a16:creationId xmlns:a16="http://schemas.microsoft.com/office/drawing/2014/main" xmlns="" id="{1C2E79ED-726D-4E4A-8578-93F9845D4525}"/>
              </a:ext>
            </a:extLst>
          </p:cNvPr>
          <p:cNvSpPr>
            <a:spLocks noGrp="1"/>
          </p:cNvSpPr>
          <p:nvPr>
            <p:ph type="ctrTitle"/>
          </p:nvPr>
        </p:nvSpPr>
        <p:spPr>
          <a:xfrm>
            <a:off x="4575081" y="1585992"/>
            <a:ext cx="7343273" cy="3686015"/>
          </a:xfrm>
        </p:spPr>
        <p:txBody>
          <a:bodyPr>
            <a:normAutofit/>
          </a:bodyPr>
          <a:lstStyle/>
          <a:p>
            <a:pPr algn="r"/>
            <a:r>
              <a:rPr lang="en-US" dirty="0">
                <a:solidFill>
                  <a:srgbClr val="C7A983"/>
                </a:solidFill>
                <a:latin typeface="Arial Unicode MS" panose="020B0604020202020204" pitchFamily="34" charset="-128"/>
                <a:ea typeface="Arial Unicode MS" panose="020B0604020202020204" pitchFamily="34" charset="-128"/>
                <a:cs typeface="Arial Unicode MS" panose="020B0604020202020204" pitchFamily="34" charset="-128"/>
              </a:rPr>
              <a:t>ADDERRA</a:t>
            </a:r>
            <a:r>
              <a:rPr lang="en-US" sz="6000" dirty="0">
                <a:solidFill>
                  <a:srgbClr val="C7A983"/>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en-US" sz="6000" dirty="0">
                <a:solidFill>
                  <a:srgbClr val="C7A983"/>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5400" dirty="0">
                <a:solidFill>
                  <a:srgbClr val="C7A983"/>
                </a:solidFill>
                <a:latin typeface="Arial Unicode MS" panose="020B0604020202020204" pitchFamily="34" charset="-128"/>
                <a:ea typeface="Arial Unicode MS" panose="020B0604020202020204" pitchFamily="34" charset="-128"/>
                <a:cs typeface="Arial Unicode MS" panose="020B0604020202020204" pitchFamily="34" charset="-128"/>
              </a:rPr>
              <a:t>Utility Payment Control</a:t>
            </a:r>
          </a:p>
        </p:txBody>
      </p:sp>
    </p:spTree>
    <p:extLst>
      <p:ext uri="{BB962C8B-B14F-4D97-AF65-F5344CB8AC3E}">
        <p14:creationId xmlns:p14="http://schemas.microsoft.com/office/powerpoint/2010/main" xmlns="" val="149761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238D4D6-245C-40E0-9D21-309ACFE1685D}"/>
              </a:ext>
            </a:extLst>
          </p:cNvPr>
          <p:cNvSpPr txBox="1"/>
          <p:nvPr/>
        </p:nvSpPr>
        <p:spPr>
          <a:xfrm>
            <a:off x="8533241" y="1856293"/>
            <a:ext cx="3427754" cy="3145413"/>
          </a:xfrm>
          <a:prstGeom prst="rect">
            <a:avLst/>
          </a:prstGeom>
          <a:noFill/>
        </p:spPr>
        <p:txBody>
          <a:bodyPr wrap="square">
            <a:spAutoFit/>
          </a:bodyPr>
          <a:lstStyle/>
          <a:p>
            <a:pPr algn="just">
              <a:lnSpc>
                <a:spcPct val="107000"/>
              </a:lnSpc>
              <a:spcAft>
                <a:spcPts val="800"/>
              </a:spcAft>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BLE meters ensures performing the following functions :</a:t>
            </a:r>
          </a:p>
          <a:p>
            <a:pPr marL="342900" lvl="0" indent="-342900" algn="just">
              <a:lnSpc>
                <a:spcPct val="107000"/>
              </a:lnSpc>
              <a:spcAft>
                <a:spcPts val="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Check-in/check-out</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Monthly data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once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per month – for balance billing)</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Services on/off</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Easy configuring using special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mobile application.</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FW update.</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Time synchronization.</a:t>
            </a:r>
          </a:p>
        </p:txBody>
      </p:sp>
      <p:sp>
        <p:nvSpPr>
          <p:cNvPr id="8" name="TextBox 7">
            <a:extLst>
              <a:ext uri="{FF2B5EF4-FFF2-40B4-BE49-F238E27FC236}">
                <a16:creationId xmlns:a16="http://schemas.microsoft.com/office/drawing/2014/main" xmlns="" id="{2906344D-6847-4E25-9B0F-81FE8BDA843B}"/>
              </a:ext>
            </a:extLst>
          </p:cNvPr>
          <p:cNvSpPr txBox="1"/>
          <p:nvPr/>
        </p:nvSpPr>
        <p:spPr>
          <a:xfrm>
            <a:off x="8394598" y="402335"/>
            <a:ext cx="3705040" cy="648960"/>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Communications</a:t>
            </a:r>
          </a:p>
        </p:txBody>
      </p:sp>
      <p:sp>
        <p:nvSpPr>
          <p:cNvPr id="10" name="TextBox 9">
            <a:extLst>
              <a:ext uri="{FF2B5EF4-FFF2-40B4-BE49-F238E27FC236}">
                <a16:creationId xmlns:a16="http://schemas.microsoft.com/office/drawing/2014/main" xmlns="" id="{FB554E66-3097-42F4-82CC-A14AB499A0BA}"/>
              </a:ext>
            </a:extLst>
          </p:cNvPr>
          <p:cNvSpPr txBox="1"/>
          <p:nvPr/>
        </p:nvSpPr>
        <p:spPr>
          <a:xfrm>
            <a:off x="190411" y="1185164"/>
            <a:ext cx="3453159" cy="1367234"/>
          </a:xfrm>
          <a:prstGeom prst="rect">
            <a:avLst/>
          </a:prstGeom>
          <a:noFill/>
        </p:spPr>
        <p:txBody>
          <a:bodyPr wrap="square">
            <a:spAutoFit/>
          </a:bodyPr>
          <a:lstStyle/>
          <a:p>
            <a:pPr>
              <a:lnSpc>
                <a:spcPct val="107000"/>
              </a:lnSpc>
              <a:spcAft>
                <a:spcPts val="800"/>
              </a:spcAft>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BLE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serves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as   many-to-many communications for a group of closely-spaced meters. </a:t>
            </a:r>
          </a:p>
          <a:p>
            <a:pPr>
              <a:lnSpc>
                <a:spcPct val="107000"/>
              </a:lnSpc>
              <a:spcAft>
                <a:spcPts val="800"/>
              </a:spcAft>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100% coverage is not guaranteed.</a:t>
            </a:r>
          </a:p>
        </p:txBody>
      </p:sp>
      <p:pic>
        <p:nvPicPr>
          <p:cNvPr id="2" name="Picture 1">
            <a:extLst>
              <a:ext uri="{FF2B5EF4-FFF2-40B4-BE49-F238E27FC236}">
                <a16:creationId xmlns:a16="http://schemas.microsoft.com/office/drawing/2014/main" xmlns="" id="{426E1340-CDE8-443F-A36F-B5FA5D838EF9}"/>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8800"/>
                    </a14:imgEffect>
                  </a14:imgLayer>
                </a14:imgProps>
              </a:ext>
            </a:extLst>
          </a:blip>
          <a:srcRect l="11984" r="450"/>
          <a:stretch/>
        </p:blipFill>
        <p:spPr>
          <a:xfrm>
            <a:off x="3697084" y="0"/>
            <a:ext cx="4644000" cy="6858000"/>
          </a:xfrm>
          <a:prstGeom prst="rect">
            <a:avLst/>
          </a:prstGeom>
        </p:spPr>
      </p:pic>
      <p:sp>
        <p:nvSpPr>
          <p:cNvPr id="13" name="TextBox 12">
            <a:extLst>
              <a:ext uri="{FF2B5EF4-FFF2-40B4-BE49-F238E27FC236}">
                <a16:creationId xmlns:a16="http://schemas.microsoft.com/office/drawing/2014/main" xmlns="" id="{E38797C0-08D2-45F6-9279-EEBBD2FBEC19}"/>
              </a:ext>
            </a:extLst>
          </p:cNvPr>
          <p:cNvSpPr txBox="1"/>
          <p:nvPr/>
        </p:nvSpPr>
        <p:spPr>
          <a:xfrm>
            <a:off x="190411" y="4751437"/>
            <a:ext cx="3150666" cy="1561005"/>
          </a:xfrm>
          <a:prstGeom prst="rect">
            <a:avLst/>
          </a:prstGeom>
          <a:noFill/>
        </p:spPr>
        <p:txBody>
          <a:bodyPr wrap="square">
            <a:spAutoFit/>
          </a:bodyPr>
          <a:lstStyle/>
          <a:p>
            <a:pPr algn="just">
              <a:lnSpc>
                <a:spcPct val="107000"/>
              </a:lnSpc>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It is recommended to place the meter-</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gateway and the first (nearest) meter within the same metering room (not far than 10-15 m from each other). </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AD81211-BE00-4859-8E4E-18A2965F46D7}"/>
              </a:ext>
            </a:extLst>
          </p:cNvPr>
          <p:cNvSpPr txBox="1"/>
          <p:nvPr/>
        </p:nvSpPr>
        <p:spPr>
          <a:xfrm>
            <a:off x="190411" y="2964089"/>
            <a:ext cx="3150666" cy="1264642"/>
          </a:xfrm>
          <a:prstGeom prst="rect">
            <a:avLst/>
          </a:prstGeom>
          <a:noFill/>
        </p:spPr>
        <p:txBody>
          <a:bodyPr wrap="square">
            <a:spAutoFit/>
          </a:bodyPr>
          <a:lstStyle/>
          <a:p>
            <a:pPr algn="just">
              <a:lnSpc>
                <a:spcPct val="107000"/>
              </a:lnSpc>
              <a:spcAft>
                <a:spcPts val="800"/>
              </a:spcAft>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 command can be sent to all the meters or to a group of meters according to preliminary configured meter list. </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50496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0F35A8-B0BC-4689-9696-FB6840B58FCC}"/>
              </a:ext>
            </a:extLst>
          </p:cNvPr>
          <p:cNvSpPr txBox="1"/>
          <p:nvPr/>
        </p:nvSpPr>
        <p:spPr>
          <a:xfrm>
            <a:off x="10242114" y="398331"/>
            <a:ext cx="2384215" cy="648960"/>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Key fob</a:t>
            </a:r>
          </a:p>
        </p:txBody>
      </p:sp>
      <p:sp>
        <p:nvSpPr>
          <p:cNvPr id="5" name="TextBox 4">
            <a:extLst>
              <a:ext uri="{FF2B5EF4-FFF2-40B4-BE49-F238E27FC236}">
                <a16:creationId xmlns:a16="http://schemas.microsoft.com/office/drawing/2014/main" xmlns="" id="{BA32CB15-4BBA-4E7C-A519-2D9C31E9F0D2}"/>
              </a:ext>
            </a:extLst>
          </p:cNvPr>
          <p:cNvSpPr txBox="1"/>
          <p:nvPr/>
        </p:nvSpPr>
        <p:spPr>
          <a:xfrm>
            <a:off x="5389369" y="1923917"/>
            <a:ext cx="5785562" cy="3145413"/>
          </a:xfrm>
          <a:prstGeom prst="rect">
            <a:avLst/>
          </a:prstGeom>
          <a:noFill/>
        </p:spPr>
        <p:txBody>
          <a:bodyPr wrap="square">
            <a:spAutoFit/>
          </a:bodyPr>
          <a:lstStyle/>
          <a:p>
            <a:pPr algn="just">
              <a:lnSpc>
                <a:spcPct val="107000"/>
              </a:lnSpc>
              <a:spcAft>
                <a:spcPts val="800"/>
              </a:spcAft>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mart key fob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for remote management and resources activation</a:t>
            </a:r>
            <a:r>
              <a:rPr lang="ru-RU"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7000"/>
              </a:lnSpc>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Check-in/check-out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Start/stop service</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by push button.</a:t>
            </a:r>
            <a:endParaRPr lang="x-none"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Status LED.</a:t>
            </a:r>
          </a:p>
          <a:p>
            <a:pPr marL="342900" indent="-342900" algn="just">
              <a:lnSpc>
                <a:spcPct val="107000"/>
              </a:lnSpc>
              <a:buFont typeface="Symbol" panose="05050102010706020507" pitchFamily="18" charset="2"/>
              <a:buChar cha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Keyboard to enter tokens.</a:t>
            </a:r>
            <a:endPar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Easy </a:t>
            </a: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to use and replenish the meter credit.</a:t>
            </a:r>
          </a:p>
          <a:p>
            <a:pPr marL="342900" indent="-342900" algn="just">
              <a:lnSpc>
                <a:spcPct val="107000"/>
              </a:lnSpc>
              <a:buFont typeface="Symbol" panose="05050102010706020507" pitchFamily="18" charset="2"/>
              <a:buChar cha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With each credit replenishment the data from the meter is transmitted to the Landlord (alarms, events, billing data). This option is not available for ADDERRA Basic configuration.</a:t>
            </a:r>
            <a:endPar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FE8895F5-E4A7-4D1C-B0CB-9FCDB99F2CB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4673" b="254"/>
          <a:stretch/>
        </p:blipFill>
        <p:spPr>
          <a:xfrm>
            <a:off x="0" y="0"/>
            <a:ext cx="4817982" cy="6858000"/>
          </a:xfrm>
          <a:prstGeom prst="rect">
            <a:avLst/>
          </a:prstGeom>
        </p:spPr>
      </p:pic>
      <p:sp>
        <p:nvSpPr>
          <p:cNvPr id="20" name="TextBox 19">
            <a:extLst>
              <a:ext uri="{FF2B5EF4-FFF2-40B4-BE49-F238E27FC236}">
                <a16:creationId xmlns:a16="http://schemas.microsoft.com/office/drawing/2014/main" xmlns="" id="{781CAE72-81CE-4B4D-BB0A-6BE729C40057}"/>
              </a:ext>
            </a:extLst>
          </p:cNvPr>
          <p:cNvSpPr txBox="1"/>
          <p:nvPr/>
        </p:nvSpPr>
        <p:spPr>
          <a:xfrm>
            <a:off x="752562" y="1114278"/>
            <a:ext cx="3583302" cy="1130181"/>
          </a:xfrm>
          <a:prstGeom prst="rect">
            <a:avLst/>
          </a:prstGeom>
          <a:noFill/>
        </p:spPr>
        <p:txBody>
          <a:bodyPr wrap="square">
            <a:spAutoFit/>
          </a:bodyPr>
          <a:lstStyle/>
          <a:p>
            <a:pPr lvl="0" algn="just">
              <a:lnSpc>
                <a:spcPct val="107000"/>
              </a:lnSpc>
              <a:spcAft>
                <a:spcPts val="0"/>
              </a:spcAft>
            </a:pP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The key fob is managed by an administrator (on reception) who accepts payment from the Client and gives possibility to activate resources.</a:t>
            </a:r>
            <a:endParaRPr lang="x-none"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xmlns="" id="{B87AAC0C-15A2-4200-93A2-B115807A7212}"/>
              </a:ext>
            </a:extLst>
          </p:cNvPr>
          <p:cNvSpPr/>
          <p:nvPr/>
        </p:nvSpPr>
        <p:spPr>
          <a:xfrm>
            <a:off x="362152" y="1145351"/>
            <a:ext cx="55710" cy="1122554"/>
          </a:xfrm>
          <a:prstGeom prst="rect">
            <a:avLst/>
          </a:prstGeom>
          <a:solidFill>
            <a:srgbClr val="E8A9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xmlns="" val="1719615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9A2F815-EF0A-4FB3-904B-AD27BB126E48}"/>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35DE3F97-15BA-47C8-900F-7C712930774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colorTemperature colorTemp="8800"/>
                    </a14:imgEffect>
                  </a14:imgLayer>
                </a14:imgProps>
              </a:ext>
              <a:ext uri="{28A0092B-C50C-407E-A947-70E740481C1C}">
                <a14:useLocalDpi xmlns:a14="http://schemas.microsoft.com/office/drawing/2010/main" xmlns="" val="0"/>
              </a:ext>
            </a:extLst>
          </a:blip>
          <a:srcRect l="4" r="19575"/>
          <a:stretch/>
        </p:blipFill>
        <p:spPr>
          <a:xfrm>
            <a:off x="-13131" y="0"/>
            <a:ext cx="8280000" cy="6857999"/>
          </a:xfrm>
          <a:prstGeom prst="rect">
            <a:avLst/>
          </a:prstGeom>
        </p:spPr>
      </p:pic>
      <p:pic>
        <p:nvPicPr>
          <p:cNvPr id="9" name="Picture 3">
            <a:extLst>
              <a:ext uri="{FF2B5EF4-FFF2-40B4-BE49-F238E27FC236}">
                <a16:creationId xmlns:a16="http://schemas.microsoft.com/office/drawing/2014/main" xmlns="" id="{DFB9F720-0014-4E4D-B789-E710CE9A426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p:blipFill>
        <p:spPr bwMode="auto">
          <a:xfrm>
            <a:off x="10177246" y="381880"/>
            <a:ext cx="1719174" cy="987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43C25AC7-1384-481A-9060-BECE5B08F5B4}"/>
              </a:ext>
            </a:extLst>
          </p:cNvPr>
          <p:cNvSpPr txBox="1"/>
          <p:nvPr/>
        </p:nvSpPr>
        <p:spPr>
          <a:xfrm>
            <a:off x="9618501" y="5820225"/>
            <a:ext cx="2090023" cy="774507"/>
          </a:xfrm>
          <a:prstGeom prst="rect">
            <a:avLst/>
          </a:prstGeom>
          <a:noFill/>
        </p:spPr>
        <p:txBody>
          <a:bodyPr wrap="square">
            <a:spAutoFit/>
          </a:bodyPr>
          <a:lstStyle/>
          <a:p>
            <a:pPr>
              <a:lnSpc>
                <a:spcPct val="107000"/>
              </a:lnSpc>
              <a:spcAft>
                <a:spcPts val="800"/>
              </a:spcAft>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xmlns="" val="tx"/>
                    </a:ext>
                  </a:extLst>
                </a:hlinkClick>
              </a:rPr>
              <a:t>www.addgrup.com</a:t>
            </a:r>
            <a:endPar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48646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82991047-C2A4-446B-A912-0FFD3783EE77}"/>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5101389" y="0"/>
            <a:ext cx="7090611" cy="6858000"/>
          </a:xfrm>
          <a:prstGeom prst="rect">
            <a:avLst/>
          </a:prstGeom>
        </p:spPr>
      </p:pic>
      <p:sp>
        <p:nvSpPr>
          <p:cNvPr id="9" name="TextBox 8">
            <a:extLst>
              <a:ext uri="{FF2B5EF4-FFF2-40B4-BE49-F238E27FC236}">
                <a16:creationId xmlns:a16="http://schemas.microsoft.com/office/drawing/2014/main" xmlns="" id="{5A755ED5-1491-4BC4-811A-CC7DB62CA688}"/>
              </a:ext>
            </a:extLst>
          </p:cNvPr>
          <p:cNvSpPr txBox="1"/>
          <p:nvPr/>
        </p:nvSpPr>
        <p:spPr>
          <a:xfrm>
            <a:off x="5286549" y="438623"/>
            <a:ext cx="7117296" cy="1277914"/>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ADDERRA </a:t>
            </a:r>
            <a:r>
              <a:rPr lang="en-US" sz="3600" dirty="0" smtClean="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Utility Payment Control </a:t>
            </a: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Solution</a:t>
            </a:r>
          </a:p>
        </p:txBody>
      </p:sp>
      <p:sp>
        <p:nvSpPr>
          <p:cNvPr id="8" name="TextBox 7">
            <a:extLst>
              <a:ext uri="{FF2B5EF4-FFF2-40B4-BE49-F238E27FC236}">
                <a16:creationId xmlns:a16="http://schemas.microsoft.com/office/drawing/2014/main" xmlns="" id="{A52A56F0-0596-4C5F-B66A-4E5E4DB69CF6}"/>
              </a:ext>
            </a:extLst>
          </p:cNvPr>
          <p:cNvSpPr txBox="1"/>
          <p:nvPr/>
        </p:nvSpPr>
        <p:spPr>
          <a:xfrm>
            <a:off x="5858284" y="1879638"/>
            <a:ext cx="5582810" cy="2931700"/>
          </a:xfrm>
          <a:prstGeom prst="rect">
            <a:avLst/>
          </a:prstGeom>
          <a:noFill/>
        </p:spPr>
        <p:txBody>
          <a:bodyPr wrap="square">
            <a:spAutoFit/>
          </a:bodyPr>
          <a:lstStyle/>
          <a:p>
            <a:pPr algn="just">
              <a:lnSpc>
                <a:spcPct val="107000"/>
              </a:lnSpc>
              <a:spcAft>
                <a:spcPts val="800"/>
              </a:spcAft>
            </a:pPr>
            <a:r>
              <a:rPr lang="en-US" dirty="0">
                <a:solidFill>
                  <a:schemeClr val="tx1">
                    <a:lumMod val="65000"/>
                    <a:lumOff val="35000"/>
                  </a:schemeClr>
                </a:solidFill>
                <a:latin typeface="Calibri" panose="020F0502020204030204" pitchFamily="34" charset="0"/>
                <a:cs typeface="Times New Roman" panose="02020603050405020304" pitchFamily="18" charset="0"/>
              </a:rPr>
              <a:t>ADDERRA backend is distributed as SaaS and hosted in the cloud. </a:t>
            </a:r>
            <a:endParaRPr lang="ru-RU" dirty="0">
              <a:solidFill>
                <a:schemeClr val="tx1">
                  <a:lumMod val="65000"/>
                  <a:lumOff val="35000"/>
                </a:schemeClr>
              </a:solidFill>
              <a:latin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chemeClr val="tx1">
                    <a:lumMod val="65000"/>
                    <a:lumOff val="35000"/>
                  </a:schemeClr>
                </a:solidFill>
                <a:latin typeface="Calibri" panose="020F0502020204030204" pitchFamily="34" charset="0"/>
                <a:cs typeface="Times New Roman" panose="02020603050405020304" pitchFamily="18" charset="0"/>
              </a:rPr>
              <a:t>Solution comprises the following </a:t>
            </a:r>
            <a:r>
              <a:rPr lang="en-US" dirty="0">
                <a:solidFill>
                  <a:schemeClr val="tx1">
                    <a:lumMod val="65000"/>
                    <a:lumOff val="35000"/>
                  </a:schemeClr>
                </a:solidFill>
                <a:latin typeface="Calibri" panose="020F0502020204030204" pitchFamily="34" charset="0"/>
                <a:cs typeface="Times New Roman" panose="02020603050405020304" pitchFamily="18" charset="0"/>
              </a:rPr>
              <a:t>capabilities:</a:t>
            </a:r>
            <a:endParaRPr lang="ru-RU" dirty="0">
              <a:solidFill>
                <a:schemeClr val="tx1">
                  <a:lumMod val="65000"/>
                  <a:lumOff val="35000"/>
                </a:schemeClr>
              </a:solidFill>
              <a:latin typeface="Calibri" panose="020F0502020204030204" pitchFamily="34" charset="0"/>
              <a:cs typeface="Times New Roman" panose="02020603050405020304" pitchFamily="18" charset="0"/>
            </a:endParaRPr>
          </a:p>
          <a:p>
            <a:pPr marL="800100" lvl="1" indent="-342900" algn="just">
              <a:lnSpc>
                <a:spcPct val="105000"/>
              </a:lnSpc>
              <a:buFont typeface="Symbol" panose="05050102010706020507" pitchFamily="18" charset="2"/>
              <a:buChar char=""/>
            </a:pPr>
            <a:r>
              <a:rPr lang="en-US" dirty="0">
                <a:solidFill>
                  <a:schemeClr val="tx1">
                    <a:lumMod val="65000"/>
                    <a:lumOff val="35000"/>
                  </a:schemeClr>
                </a:solidFill>
                <a:latin typeface="Calibri" panose="020F0502020204030204" pitchFamily="34" charset="0"/>
                <a:cs typeface="Times New Roman" panose="02020603050405020304" pitchFamily="18" charset="0"/>
              </a:rPr>
              <a:t>Payment </a:t>
            </a:r>
            <a:r>
              <a:rPr lang="en-US" dirty="0" smtClean="0">
                <a:solidFill>
                  <a:schemeClr val="tx1">
                    <a:lumMod val="65000"/>
                    <a:lumOff val="35000"/>
                  </a:schemeClr>
                </a:solidFill>
                <a:latin typeface="Calibri" panose="020F0502020204030204" pitchFamily="34" charset="0"/>
                <a:cs typeface="Times New Roman" panose="02020603050405020304" pitchFamily="18" charset="0"/>
              </a:rPr>
              <a:t>Systems </a:t>
            </a:r>
            <a:r>
              <a:rPr lang="en-US" dirty="0">
                <a:solidFill>
                  <a:schemeClr val="tx1">
                    <a:lumMod val="65000"/>
                    <a:lumOff val="35000"/>
                  </a:schemeClr>
                </a:solidFill>
                <a:latin typeface="Calibri" panose="020F0502020204030204" pitchFamily="34" charset="0"/>
                <a:cs typeface="Times New Roman" panose="02020603050405020304" pitchFamily="18" charset="0"/>
              </a:rPr>
              <a:t>(Stripe for the current version)</a:t>
            </a:r>
            <a:endParaRPr lang="ru-RU" dirty="0">
              <a:solidFill>
                <a:schemeClr val="tx1">
                  <a:lumMod val="65000"/>
                  <a:lumOff val="35000"/>
                </a:schemeClr>
              </a:solidFill>
              <a:latin typeface="Calibri" panose="020F0502020204030204" pitchFamily="34" charset="0"/>
              <a:cs typeface="Times New Roman" panose="02020603050405020304" pitchFamily="18" charset="0"/>
            </a:endParaRPr>
          </a:p>
          <a:p>
            <a:pPr marL="800100" lvl="1" indent="-342900" algn="just">
              <a:lnSpc>
                <a:spcPct val="105000"/>
              </a:lnSpc>
              <a:buFont typeface="Symbol" panose="05050102010706020507" pitchFamily="18" charset="2"/>
              <a:buChar char=""/>
            </a:pPr>
            <a:r>
              <a:rPr lang="en-US" dirty="0">
                <a:solidFill>
                  <a:schemeClr val="tx1">
                    <a:lumMod val="65000"/>
                    <a:lumOff val="35000"/>
                  </a:schemeClr>
                </a:solidFill>
                <a:latin typeface="Calibri" panose="020F0502020204030204" pitchFamily="34" charset="0"/>
                <a:cs typeface="Times New Roman" panose="02020603050405020304" pitchFamily="18" charset="0"/>
              </a:rPr>
              <a:t>Payment outside </a:t>
            </a:r>
            <a:r>
              <a:rPr lang="en-US" dirty="0" smtClean="0">
                <a:solidFill>
                  <a:schemeClr val="tx1">
                    <a:lumMod val="65000"/>
                    <a:lumOff val="35000"/>
                  </a:schemeClr>
                </a:solidFill>
                <a:latin typeface="Calibri" panose="020F0502020204030204" pitchFamily="34" charset="0"/>
                <a:cs typeface="Times New Roman" panose="02020603050405020304" pitchFamily="18" charset="0"/>
              </a:rPr>
              <a:t>of Payment System (for </a:t>
            </a:r>
            <a:r>
              <a:rPr lang="en-US" dirty="0">
                <a:solidFill>
                  <a:schemeClr val="tx1">
                    <a:lumMod val="65000"/>
                    <a:lumOff val="35000"/>
                  </a:schemeClr>
                </a:solidFill>
                <a:latin typeface="Calibri" panose="020F0502020204030204" pitchFamily="34" charset="0"/>
                <a:cs typeface="Times New Roman" panose="02020603050405020304" pitchFamily="18" charset="0"/>
              </a:rPr>
              <a:t>example, cash points). </a:t>
            </a:r>
            <a:endParaRPr lang="ru-RU" dirty="0">
              <a:solidFill>
                <a:schemeClr val="tx1">
                  <a:lumMod val="65000"/>
                  <a:lumOff val="35000"/>
                </a:schemeClr>
              </a:solidFill>
              <a:latin typeface="Calibri" panose="020F0502020204030204" pitchFamily="34" charset="0"/>
              <a:cs typeface="Times New Roman" panose="02020603050405020304" pitchFamily="18" charset="0"/>
            </a:endParaRPr>
          </a:p>
          <a:p>
            <a:pPr marL="800100" lvl="1" indent="-342900" algn="just">
              <a:lnSpc>
                <a:spcPct val="105000"/>
              </a:lnSpc>
              <a:buFont typeface="Symbol" panose="05050102010706020507" pitchFamily="18" charset="2"/>
              <a:buChar char=""/>
            </a:pPr>
            <a:r>
              <a:rPr lang="en-US" dirty="0">
                <a:solidFill>
                  <a:schemeClr val="tx1">
                    <a:lumMod val="65000"/>
                    <a:lumOff val="35000"/>
                  </a:schemeClr>
                </a:solidFill>
                <a:latin typeface="Calibri" panose="020F0502020204030204" pitchFamily="34" charset="0"/>
                <a:cs typeface="Times New Roman" panose="02020603050405020304" pitchFamily="18" charset="0"/>
              </a:rPr>
              <a:t>Payment through the 3rd party existing systems (billing system, payment kiosk, etc.) </a:t>
            </a:r>
            <a:endParaRPr lang="en-US" dirty="0" smtClean="0">
              <a:solidFill>
                <a:schemeClr val="tx1">
                  <a:lumMod val="65000"/>
                  <a:lumOff val="35000"/>
                </a:schemeClr>
              </a:solidFill>
              <a:latin typeface="Calibri" panose="020F0502020204030204" pitchFamily="34" charset="0"/>
              <a:cs typeface="Times New Roman" panose="02020603050405020304" pitchFamily="18" charset="0"/>
            </a:endParaRPr>
          </a:p>
          <a:p>
            <a:pPr marL="800100" lvl="1" indent="-342900" algn="just">
              <a:lnSpc>
                <a:spcPct val="105000"/>
              </a:lnSpc>
              <a:buFont typeface="Symbol" panose="05050102010706020507" pitchFamily="18" charset="2"/>
              <a:buChar char=""/>
            </a:pPr>
            <a:r>
              <a:rPr lang="en-US" dirty="0" smtClean="0">
                <a:solidFill>
                  <a:schemeClr val="tx1">
                    <a:lumMod val="65000"/>
                    <a:lumOff val="35000"/>
                  </a:schemeClr>
                </a:solidFill>
                <a:latin typeface="Calibri" panose="020F0502020204030204" pitchFamily="34" charset="0"/>
                <a:cs typeface="Times New Roman" panose="02020603050405020304" pitchFamily="18" charset="0"/>
              </a:rPr>
              <a:t>Combination of all the three capabilities</a:t>
            </a:r>
            <a:endParaRPr lang="x-none" dirty="0">
              <a:solidFill>
                <a:schemeClr val="tx1">
                  <a:lumMod val="65000"/>
                  <a:lumOff val="35000"/>
                </a:schemeClr>
              </a:solidFill>
              <a:latin typeface="Franklin Gothic Demi" panose="020B07030201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C6B4B52-25B1-43D1-A0D2-043866CE2007}"/>
              </a:ext>
            </a:extLst>
          </p:cNvPr>
          <p:cNvSpPr/>
          <p:nvPr/>
        </p:nvSpPr>
        <p:spPr>
          <a:xfrm>
            <a:off x="387942" y="699728"/>
            <a:ext cx="45719" cy="3817951"/>
          </a:xfrm>
          <a:prstGeom prst="rect">
            <a:avLst/>
          </a:prstGeom>
          <a:solidFill>
            <a:srgbClr val="E8A9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TextBox 10">
            <a:extLst>
              <a:ext uri="{FF2B5EF4-FFF2-40B4-BE49-F238E27FC236}">
                <a16:creationId xmlns:a16="http://schemas.microsoft.com/office/drawing/2014/main" xmlns="" id="{2ABA8258-D5EA-4860-86CD-FB8F92DF2780}"/>
              </a:ext>
            </a:extLst>
          </p:cNvPr>
          <p:cNvSpPr txBox="1"/>
          <p:nvPr/>
        </p:nvSpPr>
        <p:spPr>
          <a:xfrm>
            <a:off x="677496" y="531983"/>
            <a:ext cx="3906755" cy="4865114"/>
          </a:xfrm>
          <a:prstGeom prst="rect">
            <a:avLst/>
          </a:prstGeom>
          <a:noFill/>
        </p:spPr>
        <p:txBody>
          <a:bodyPr wrap="square">
            <a:spAutoFit/>
          </a:bodyPr>
          <a:lstStyle/>
          <a:p>
            <a:pPr algn="just">
              <a:lnSpc>
                <a:spcPct val="107000"/>
              </a:lnSpc>
              <a:spcAft>
                <a:spcPts val="800"/>
              </a:spcAft>
            </a:pP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ADDERRA </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utility (electricity and water) payment control solution is designed for use by the following stakeholders:</a:t>
            </a:r>
          </a:p>
          <a:p>
            <a:pPr algn="just">
              <a:lnSpc>
                <a:spcPct val="107000"/>
              </a:lnSpc>
              <a:spcAft>
                <a:spcPts val="800"/>
              </a:spcAft>
            </a:pPr>
            <a:endPar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H</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otels</a:t>
            </a: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 apartments and guest </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houses for short-term and long-term rental</a:t>
            </a:r>
          </a:p>
          <a:p>
            <a:pPr algn="just">
              <a:lnSpc>
                <a:spcPct val="107000"/>
              </a:lnSpc>
              <a:spcAft>
                <a:spcPts val="800"/>
              </a:spcAft>
            </a:pPr>
            <a:endPar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Comm</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ercial rental property (malls, offices etc)</a:t>
            </a:r>
            <a:endPar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endPar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Electricity and water companies supplying electricity and water for </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their</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 consumers</a:t>
            </a:r>
          </a:p>
          <a:p>
            <a:pPr algn="just">
              <a:lnSpc>
                <a:spcPct val="107000"/>
              </a:lnSpc>
              <a:spcAft>
                <a:spcPts val="800"/>
              </a:spcAft>
            </a:pPr>
            <a:endPar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endParaRPr lang="ru-RU"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xmlns="" val="1089169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E94E231-8049-4BAA-8067-7D2F46F89EDB}"/>
              </a:ext>
            </a:extLst>
          </p:cNvPr>
          <p:cNvSpPr txBox="1"/>
          <p:nvPr/>
        </p:nvSpPr>
        <p:spPr>
          <a:xfrm>
            <a:off x="7207215" y="388897"/>
            <a:ext cx="4869901" cy="648960"/>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Payment </a:t>
            </a:r>
            <a:r>
              <a:rPr lang="en-US" sz="3600" dirty="0" smtClean="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options</a:t>
            </a:r>
            <a:endParaRPr lang="x-none"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xmlns="" id="{E107AE99-5E3A-4ED2-81AF-B2F1186878A6}"/>
              </a:ext>
            </a:extLst>
          </p:cNvPr>
          <p:cNvSpPr txBox="1"/>
          <p:nvPr/>
        </p:nvSpPr>
        <p:spPr>
          <a:xfrm>
            <a:off x="837860" y="561315"/>
            <a:ext cx="5186703" cy="5725414"/>
          </a:xfrm>
          <a:prstGeom prst="rect">
            <a:avLst/>
          </a:prstGeom>
          <a:noFill/>
        </p:spPr>
        <p:txBody>
          <a:bodyPr wrap="square">
            <a:spAutoFit/>
          </a:bodyPr>
          <a:lstStyle/>
          <a:p>
            <a:pPr algn="just">
              <a:lnSpc>
                <a:spcPct val="107000"/>
              </a:lnSpc>
              <a:spcBef>
                <a:spcPts val="600"/>
              </a:spcBef>
              <a:spcAft>
                <a:spcPts val="800"/>
              </a:spcAft>
            </a:pPr>
            <a:r>
              <a:rPr lang="en-US" sz="1700" b="1" dirty="0" smtClean="0">
                <a:solidFill>
                  <a:schemeClr val="tx1">
                    <a:lumMod val="65000"/>
                    <a:lumOff val="35000"/>
                  </a:schemeClr>
                </a:solidFill>
                <a:latin typeface="Calibri" panose="020F0502020204030204" pitchFamily="34" charset="0"/>
                <a:cs typeface="Times New Roman" panose="02020603050405020304" pitchFamily="18" charset="0"/>
              </a:rPr>
              <a:t>Three payment options are </a:t>
            </a:r>
            <a:r>
              <a:rPr lang="en-US" sz="1700" b="1" dirty="0">
                <a:solidFill>
                  <a:schemeClr val="tx1">
                    <a:lumMod val="65000"/>
                    <a:lumOff val="35000"/>
                  </a:schemeClr>
                </a:solidFill>
                <a:latin typeface="Calibri" panose="020F0502020204030204" pitchFamily="34" charset="0"/>
                <a:cs typeface="Times New Roman" panose="02020603050405020304" pitchFamily="18" charset="0"/>
              </a:rPr>
              <a:t>provided for smart payment meters:</a:t>
            </a:r>
            <a:endParaRPr lang="x-none" sz="1700" b="1" dirty="0">
              <a:solidFill>
                <a:schemeClr val="tx1">
                  <a:lumMod val="65000"/>
                  <a:lumOff val="35000"/>
                </a:schemeClr>
              </a:solidFill>
              <a:latin typeface="Calibri" panose="020F0502020204030204" pitchFamily="34" charset="0"/>
              <a:cs typeface="Times New Roman" panose="02020603050405020304" pitchFamily="18" charset="0"/>
            </a:endParaRPr>
          </a:p>
          <a:p>
            <a:r>
              <a:rPr lang="en-US" sz="1700" u="sng" dirty="0">
                <a:solidFill>
                  <a:schemeClr val="tx1">
                    <a:lumMod val="65000"/>
                    <a:lumOff val="35000"/>
                  </a:schemeClr>
                </a:solidFill>
                <a:latin typeface="Calibri" panose="020F0502020204030204" pitchFamily="34" charset="0"/>
                <a:cs typeface="Times New Roman" panose="02020603050405020304" pitchFamily="18" charset="0"/>
              </a:rPr>
              <a:t>Post-payment </a:t>
            </a:r>
            <a:r>
              <a:rPr lang="en-US" sz="1700" u="sng" dirty="0" smtClean="0">
                <a:solidFill>
                  <a:schemeClr val="tx1">
                    <a:lumMod val="65000"/>
                    <a:lumOff val="35000"/>
                  </a:schemeClr>
                </a:solidFill>
                <a:latin typeface="Calibri" panose="020F0502020204030204" pitchFamily="34" charset="0"/>
                <a:cs typeface="Times New Roman" panose="02020603050405020304" pitchFamily="18" charset="0"/>
              </a:rPr>
              <a:t>mode</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Tenants/consumers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pay for the utilities after receiving </a:t>
            </a:r>
            <a:r>
              <a:rPr lang="en-US" sz="1700" dirty="0" err="1" smtClean="0">
                <a:solidFill>
                  <a:schemeClr val="tx1">
                    <a:lumMod val="65000"/>
                    <a:lumOff val="35000"/>
                  </a:schemeClr>
                </a:solidFill>
                <a:latin typeface="Calibri" panose="020F0502020204030204" pitchFamily="34" charset="0"/>
                <a:cs typeface="Times New Roman" panose="02020603050405020304" pitchFamily="18" charset="0"/>
              </a:rPr>
              <a:t>Adderra’s</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 billing at the end of billing period. </a:t>
            </a:r>
            <a:endParaRPr lang="en-US" sz="1700" dirty="0" smtClean="0">
              <a:solidFill>
                <a:schemeClr val="tx1">
                  <a:lumMod val="65000"/>
                  <a:lumOff val="35000"/>
                </a:schemeClr>
              </a:solidFill>
              <a:latin typeface="Calibri" panose="020F0502020204030204" pitchFamily="34" charset="0"/>
              <a:cs typeface="Times New Roman" panose="02020603050405020304" pitchFamily="18" charset="0"/>
            </a:endParaRPr>
          </a:p>
          <a:p>
            <a:endParaRPr lang="en-US" sz="1700" dirty="0" smtClean="0">
              <a:solidFill>
                <a:schemeClr val="tx1">
                  <a:lumMod val="65000"/>
                  <a:lumOff val="35000"/>
                </a:schemeClr>
              </a:solidFill>
              <a:latin typeface="Calibri" panose="020F0502020204030204" pitchFamily="34" charset="0"/>
              <a:cs typeface="Times New Roman" panose="02020603050405020304" pitchFamily="18" charset="0"/>
            </a:endParaRPr>
          </a:p>
          <a:p>
            <a:r>
              <a:rPr lang="en-US" sz="1700" u="sng" dirty="0" smtClean="0">
                <a:solidFill>
                  <a:schemeClr val="tx1">
                    <a:lumMod val="65000"/>
                    <a:lumOff val="35000"/>
                  </a:schemeClr>
                </a:solidFill>
                <a:latin typeface="Calibri" panose="020F0502020204030204" pitchFamily="34" charset="0"/>
                <a:cs typeface="Times New Roman" panose="02020603050405020304" pitchFamily="18" charset="0"/>
              </a:rPr>
              <a:t>Preset credit limit mode.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Tenants/consumers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pay for the utilities as they reach the pre-established limits expressed in monetary value or cubic meters and kilowatts. For example,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landlord/utility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can set a limit for 2 m3 of water and 100 </a:t>
            </a:r>
            <a:r>
              <a:rPr lang="en-US" sz="1700" dirty="0" err="1" smtClean="0">
                <a:solidFill>
                  <a:schemeClr val="tx1">
                    <a:lumMod val="65000"/>
                    <a:lumOff val="35000"/>
                  </a:schemeClr>
                </a:solidFill>
                <a:latin typeface="Calibri" panose="020F0502020204030204" pitchFamily="34" charset="0"/>
                <a:cs typeface="Times New Roman" panose="02020603050405020304" pitchFamily="18" charset="0"/>
              </a:rPr>
              <a:t>Kwh</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 of electricity.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As tenant reaches these limits, they have to pay corresponding amount and then they can continue consuming the utilities</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a:t>
            </a:r>
          </a:p>
          <a:p>
            <a:endParaRPr lang="x-none" sz="1700" dirty="0" smtClean="0">
              <a:solidFill>
                <a:schemeClr val="tx1">
                  <a:lumMod val="65000"/>
                  <a:lumOff val="35000"/>
                </a:schemeClr>
              </a:solidFill>
              <a:latin typeface="Calibri" panose="020F0502020204030204" pitchFamily="34" charset="0"/>
              <a:cs typeface="Times New Roman" panose="02020603050405020304" pitchFamily="18" charset="0"/>
            </a:endParaRPr>
          </a:p>
          <a:p>
            <a:pPr lvl="0"/>
            <a:r>
              <a:rPr lang="en-US" sz="1700" u="sng" dirty="0" smtClean="0">
                <a:solidFill>
                  <a:schemeClr val="tx1">
                    <a:lumMod val="65000"/>
                    <a:lumOff val="35000"/>
                  </a:schemeClr>
                </a:solidFill>
                <a:latin typeface="Calibri" panose="020F0502020204030204" pitchFamily="34" charset="0"/>
                <a:cs typeface="Times New Roman" panose="02020603050405020304" pitchFamily="18" charset="0"/>
              </a:rPr>
              <a:t>Prepayment mode.</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 Tenants/consumers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pay for the utilities before consumption. In this case, tenants after connecting to the meter pay the amount they are going to consume and only then start using water and electricity. </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In pre</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payment </a:t>
            </a:r>
            <a:r>
              <a:rPr lang="en-US" sz="1700" dirty="0" err="1" smtClean="0">
                <a:solidFill>
                  <a:schemeClr val="tx1">
                    <a:lumMod val="65000"/>
                    <a:lumOff val="35000"/>
                  </a:schemeClr>
                </a:solidFill>
                <a:latin typeface="Calibri" panose="020F0502020204030204" pitchFamily="34" charset="0"/>
                <a:cs typeface="Times New Roman" panose="02020603050405020304" pitchFamily="18" charset="0"/>
              </a:rPr>
              <a:t>modeautomatic</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 </a:t>
            </a:r>
            <a:r>
              <a:rPr lang="en-US" sz="1700" dirty="0">
                <a:solidFill>
                  <a:schemeClr val="tx1">
                    <a:lumMod val="65000"/>
                    <a:lumOff val="35000"/>
                  </a:schemeClr>
                </a:solidFill>
                <a:latin typeface="Calibri" panose="020F0502020204030204" pitchFamily="34" charset="0"/>
                <a:cs typeface="Times New Roman" panose="02020603050405020304" pitchFamily="18" charset="0"/>
              </a:rPr>
              <a:t>interruption occurs when available credit is exhausted</a:t>
            </a:r>
            <a:r>
              <a:rPr lang="en-US" sz="1700" dirty="0" smtClean="0">
                <a:solidFill>
                  <a:schemeClr val="tx1">
                    <a:lumMod val="65000"/>
                    <a:lumOff val="35000"/>
                  </a:schemeClr>
                </a:solidFill>
                <a:latin typeface="Calibri" panose="020F0502020204030204" pitchFamily="34" charset="0"/>
                <a:cs typeface="Times New Roman" panose="02020603050405020304" pitchFamily="18" charset="0"/>
              </a:rPr>
              <a:t>.</a:t>
            </a:r>
            <a:endParaRPr lang="en-US" sz="1700" dirty="0">
              <a:solidFill>
                <a:schemeClr val="tx1">
                  <a:lumMod val="65000"/>
                  <a:lumOff val="35000"/>
                </a:schemeClr>
              </a:solidFill>
              <a:latin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6C52A44C-1C4A-4515-B578-5CD450C1CE32}"/>
              </a:ext>
            </a:extLst>
          </p:cNvPr>
          <p:cNvSpPr txBox="1"/>
          <p:nvPr/>
        </p:nvSpPr>
        <p:spPr>
          <a:xfrm>
            <a:off x="7471319" y="1360139"/>
            <a:ext cx="3882821" cy="1077218"/>
          </a:xfrm>
          <a:prstGeom prst="rect">
            <a:avLst/>
          </a:prstGeom>
          <a:noFill/>
        </p:spPr>
        <p:txBody>
          <a:bodyPr wrap="square">
            <a:spAutoFit/>
          </a:bodyPr>
          <a:lstStyle/>
          <a:p>
            <a:pPr algn="just"/>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Payment meters </a:t>
            </a:r>
            <a:r>
              <a:rPr lang="en-US" sz="1600" dirty="0" smtClean="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 electricity and water </a:t>
            </a: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meters with additional functionality to operate and control energy flow according to agreed payment modes. </a:t>
            </a:r>
            <a:endParaRPr lang="x-none"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Rectangle 6">
            <a:extLst>
              <a:ext uri="{FF2B5EF4-FFF2-40B4-BE49-F238E27FC236}">
                <a16:creationId xmlns:a16="http://schemas.microsoft.com/office/drawing/2014/main" xmlns="" id="{1935CE3C-483E-40F5-86A4-0541E396D4BF}"/>
              </a:ext>
            </a:extLst>
          </p:cNvPr>
          <p:cNvSpPr/>
          <p:nvPr/>
        </p:nvSpPr>
        <p:spPr>
          <a:xfrm>
            <a:off x="7217448" y="1371117"/>
            <a:ext cx="45719" cy="1077218"/>
          </a:xfrm>
          <a:prstGeom prst="rect">
            <a:avLst/>
          </a:prstGeom>
          <a:solidFill>
            <a:srgbClr val="E8A9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2" name="Picture 1">
            <a:extLst>
              <a:ext uri="{FF2B5EF4-FFF2-40B4-BE49-F238E27FC236}">
                <a16:creationId xmlns:a16="http://schemas.microsoft.com/office/drawing/2014/main" xmlns="" id="{6F0AEE43-14E2-4019-96EF-2C3925FD303B}"/>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6365613" y="3142592"/>
            <a:ext cx="5826387" cy="3726387"/>
          </a:xfrm>
          <a:prstGeom prst="rect">
            <a:avLst/>
          </a:prstGeom>
        </p:spPr>
      </p:pic>
    </p:spTree>
    <p:extLst>
      <p:ext uri="{BB962C8B-B14F-4D97-AF65-F5344CB8AC3E}">
        <p14:creationId xmlns:p14="http://schemas.microsoft.com/office/powerpoint/2010/main" xmlns="" val="1355268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82991047-C2A4-446B-A912-0FFD3783EE77}"/>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5A755ED5-1491-4BC4-811A-CC7DB62CA688}"/>
              </a:ext>
            </a:extLst>
          </p:cNvPr>
          <p:cNvSpPr txBox="1"/>
          <p:nvPr/>
        </p:nvSpPr>
        <p:spPr>
          <a:xfrm>
            <a:off x="6420409" y="2273468"/>
            <a:ext cx="5160578" cy="1241750"/>
          </a:xfrm>
          <a:prstGeom prst="rect">
            <a:avLst/>
          </a:prstGeom>
          <a:noFill/>
        </p:spPr>
        <p:txBody>
          <a:bodyPr wrap="square">
            <a:spAutoFit/>
          </a:bodyPr>
          <a:lstStyle/>
          <a:p>
            <a:pPr algn="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Utility Payment Control Solution Architecture</a:t>
            </a:r>
          </a:p>
        </p:txBody>
      </p:sp>
      <p:pic>
        <p:nvPicPr>
          <p:cNvPr id="8" name="Picture 7">
            <a:extLst>
              <a:ext uri="{FF2B5EF4-FFF2-40B4-BE49-F238E27FC236}">
                <a16:creationId xmlns:a16="http://schemas.microsoft.com/office/drawing/2014/main" xmlns="" id="{3CA571CE-0EF5-4451-AE6F-D4088C5F11E5}"/>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contrast="20000"/>
                    </a14:imgEffect>
                  </a14:imgLayer>
                </a14:imgProps>
              </a:ext>
            </a:extLst>
          </a:blip>
          <a:srcRect l="27471" r="608"/>
          <a:stretch/>
        </p:blipFill>
        <p:spPr>
          <a:xfrm>
            <a:off x="0" y="0"/>
            <a:ext cx="4932000" cy="6858000"/>
          </a:xfrm>
          <a:prstGeom prst="rect">
            <a:avLst/>
          </a:prstGeom>
        </p:spPr>
      </p:pic>
    </p:spTree>
    <p:extLst>
      <p:ext uri="{BB962C8B-B14F-4D97-AF65-F5344CB8AC3E}">
        <p14:creationId xmlns:p14="http://schemas.microsoft.com/office/powerpoint/2010/main" xmlns="" val="4184510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82991047-C2A4-446B-A912-0FFD3783EE77}"/>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5062888" y="-422"/>
            <a:ext cx="7136967" cy="6858000"/>
          </a:xfrm>
          <a:prstGeom prst="rect">
            <a:avLst/>
          </a:prstGeom>
        </p:spPr>
      </p:pic>
      <p:sp>
        <p:nvSpPr>
          <p:cNvPr id="9" name="TextBox 8">
            <a:extLst>
              <a:ext uri="{FF2B5EF4-FFF2-40B4-BE49-F238E27FC236}">
                <a16:creationId xmlns:a16="http://schemas.microsoft.com/office/drawing/2014/main" xmlns="" id="{5A755ED5-1491-4BC4-811A-CC7DB62CA688}"/>
              </a:ext>
            </a:extLst>
          </p:cNvPr>
          <p:cNvSpPr txBox="1"/>
          <p:nvPr/>
        </p:nvSpPr>
        <p:spPr>
          <a:xfrm>
            <a:off x="5932885" y="388882"/>
            <a:ext cx="6079440" cy="642035"/>
          </a:xfrm>
          <a:prstGeom prst="rect">
            <a:avLst/>
          </a:prstGeom>
          <a:noFill/>
        </p:spPr>
        <p:txBody>
          <a:bodyPr wrap="square">
            <a:spAutoFit/>
          </a:bodyPr>
          <a:lstStyle/>
          <a:p>
            <a:pPr>
              <a:lnSpc>
                <a:spcPct val="107000"/>
              </a:lnSpc>
              <a:spcAft>
                <a:spcPts val="800"/>
              </a:spcAft>
            </a:pPr>
            <a:r>
              <a:rPr lang="en-US" sz="34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ADDERRA Basic configuration </a:t>
            </a:r>
          </a:p>
        </p:txBody>
      </p:sp>
      <p:sp>
        <p:nvSpPr>
          <p:cNvPr id="18" name="TextBox 17">
            <a:extLst>
              <a:ext uri="{FF2B5EF4-FFF2-40B4-BE49-F238E27FC236}">
                <a16:creationId xmlns:a16="http://schemas.microsoft.com/office/drawing/2014/main" xmlns="" id="{4064672B-888B-4E6F-ABB8-A804035D150A}"/>
              </a:ext>
            </a:extLst>
          </p:cNvPr>
          <p:cNvSpPr txBox="1"/>
          <p:nvPr/>
        </p:nvSpPr>
        <p:spPr>
          <a:xfrm>
            <a:off x="5261760" y="4642518"/>
            <a:ext cx="5476456" cy="1264642"/>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DIN rail mounted Electricity Meter with BLE communication channel (compact, modular types). </a:t>
            </a:r>
          </a:p>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Ultrasonic Water meter with BLE communication channel. </a:t>
            </a:r>
          </a:p>
        </p:txBody>
      </p:sp>
      <p:sp>
        <p:nvSpPr>
          <p:cNvPr id="2" name="Oval 1">
            <a:extLst>
              <a:ext uri="{FF2B5EF4-FFF2-40B4-BE49-F238E27FC236}">
                <a16:creationId xmlns:a16="http://schemas.microsoft.com/office/drawing/2014/main" xmlns="" id="{D54ABF20-351A-4208-AC68-D834F7031AC3}"/>
              </a:ext>
            </a:extLst>
          </p:cNvPr>
          <p:cNvSpPr/>
          <p:nvPr/>
        </p:nvSpPr>
        <p:spPr>
          <a:xfrm>
            <a:off x="274378" y="160366"/>
            <a:ext cx="756745" cy="756745"/>
          </a:xfrm>
          <a:prstGeom prst="ellipse">
            <a:avLst/>
          </a:prstGeom>
          <a:solidFill>
            <a:srgbClr val="787C85"/>
          </a:solidFill>
          <a:ln w="53975">
            <a:solidFill>
              <a:srgbClr val="EB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endParaRPr lang="x-none" sz="2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6E408D58-7643-4399-A934-9CD47CD4746C}"/>
              </a:ext>
            </a:extLst>
          </p:cNvPr>
          <p:cNvSpPr txBox="1"/>
          <p:nvPr/>
        </p:nvSpPr>
        <p:spPr>
          <a:xfrm>
            <a:off x="5281010" y="1277195"/>
            <a:ext cx="5476456" cy="671915"/>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Cloud-based ADDERRA backend </a:t>
            </a:r>
          </a:p>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Vending software developed and hosted by ADD GRUP. </a:t>
            </a:r>
          </a:p>
        </p:txBody>
      </p:sp>
      <p:sp>
        <p:nvSpPr>
          <p:cNvPr id="11" name="TextBox 10">
            <a:extLst>
              <a:ext uri="{FF2B5EF4-FFF2-40B4-BE49-F238E27FC236}">
                <a16:creationId xmlns:a16="http://schemas.microsoft.com/office/drawing/2014/main" xmlns="" id="{427CAEE6-9117-4C5D-AC1C-C89C1943879C}"/>
              </a:ext>
            </a:extLst>
          </p:cNvPr>
          <p:cNvSpPr txBox="1"/>
          <p:nvPr/>
        </p:nvSpPr>
        <p:spPr>
          <a:xfrm>
            <a:off x="5261760" y="3418953"/>
            <a:ext cx="5402647" cy="671915"/>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Mobile application or smart key fob for electricity and water management</a:t>
            </a:r>
          </a:p>
        </p:txBody>
      </p:sp>
      <p:pic>
        <p:nvPicPr>
          <p:cNvPr id="7" name="Picture 6">
            <a:extLst>
              <a:ext uri="{FF2B5EF4-FFF2-40B4-BE49-F238E27FC236}">
                <a16:creationId xmlns:a16="http://schemas.microsoft.com/office/drawing/2014/main" xmlns="" id="{98DC8A31-8614-4150-96C6-6384385D19D8}"/>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274465" y="919118"/>
            <a:ext cx="2862078" cy="4151384"/>
          </a:xfrm>
          <a:prstGeom prst="rect">
            <a:avLst/>
          </a:prstGeom>
        </p:spPr>
      </p:pic>
    </p:spTree>
    <p:extLst>
      <p:ext uri="{BB962C8B-B14F-4D97-AF65-F5344CB8AC3E}">
        <p14:creationId xmlns:p14="http://schemas.microsoft.com/office/powerpoint/2010/main" xmlns="" val="53640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69A8C01-2845-401C-B17E-C64782CF498F}"/>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5073047" y="0"/>
            <a:ext cx="7177548" cy="6858000"/>
          </a:xfrm>
          <a:prstGeom prst="rect">
            <a:avLst/>
          </a:prstGeom>
        </p:spPr>
      </p:pic>
      <p:sp>
        <p:nvSpPr>
          <p:cNvPr id="9" name="TextBox 8">
            <a:extLst>
              <a:ext uri="{FF2B5EF4-FFF2-40B4-BE49-F238E27FC236}">
                <a16:creationId xmlns:a16="http://schemas.microsoft.com/office/drawing/2014/main" xmlns="" id="{5A755ED5-1491-4BC4-811A-CC7DB62CA688}"/>
              </a:ext>
            </a:extLst>
          </p:cNvPr>
          <p:cNvSpPr txBox="1"/>
          <p:nvPr/>
        </p:nvSpPr>
        <p:spPr>
          <a:xfrm>
            <a:off x="5072203" y="384942"/>
            <a:ext cx="7007502" cy="642035"/>
          </a:xfrm>
          <a:prstGeom prst="rect">
            <a:avLst/>
          </a:prstGeom>
          <a:noFill/>
        </p:spPr>
        <p:txBody>
          <a:bodyPr wrap="square">
            <a:spAutoFit/>
          </a:bodyPr>
          <a:lstStyle/>
          <a:p>
            <a:pPr>
              <a:lnSpc>
                <a:spcPct val="107000"/>
              </a:lnSpc>
              <a:spcAft>
                <a:spcPts val="800"/>
              </a:spcAft>
            </a:pPr>
            <a:r>
              <a:rPr lang="en-US" sz="34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ADDERRA Advanced configuration</a:t>
            </a:r>
          </a:p>
        </p:txBody>
      </p:sp>
      <p:sp>
        <p:nvSpPr>
          <p:cNvPr id="18" name="TextBox 17">
            <a:extLst>
              <a:ext uri="{FF2B5EF4-FFF2-40B4-BE49-F238E27FC236}">
                <a16:creationId xmlns:a16="http://schemas.microsoft.com/office/drawing/2014/main" xmlns="" id="{4064672B-888B-4E6F-ABB8-A804035D150A}"/>
              </a:ext>
            </a:extLst>
          </p:cNvPr>
          <p:cNvSpPr txBox="1"/>
          <p:nvPr/>
        </p:nvSpPr>
        <p:spPr>
          <a:xfrm>
            <a:off x="5329137" y="2206441"/>
            <a:ext cx="5689008" cy="968278"/>
          </a:xfrm>
          <a:prstGeom prst="rect">
            <a:avLst/>
          </a:prstGeom>
          <a:noFill/>
        </p:spPr>
        <p:txBody>
          <a:bodyPr wrap="square">
            <a:spAutoFit/>
          </a:bodyPr>
          <a:lstStyle/>
          <a:p>
            <a:pPr algn="just">
              <a:lnSpc>
                <a:spcPct val="107000"/>
              </a:lnSpc>
            </a:pPr>
            <a:r>
              <a:rPr lang="en-US" sz="1800" dirty="0">
                <a:solidFill>
                  <a:srgbClr val="B18653"/>
                </a:solidFill>
                <a:effectLst/>
                <a:latin typeface="Calibri" panose="020F0502020204030204" pitchFamily="34" charset="0"/>
                <a:ea typeface="Calibri" panose="020F0502020204030204" pitchFamily="34" charset="0"/>
                <a:cs typeface="Times New Roman" panose="02020603050405020304" pitchFamily="18" charset="0"/>
              </a:rPr>
              <a:t>Electricity Meter-Gateway with </a:t>
            </a:r>
            <a:r>
              <a:rPr lang="en-US" dirty="0">
                <a:solidFill>
                  <a:srgbClr val="B18653"/>
                </a:solidFill>
                <a:latin typeface="Calibri" panose="020F0502020204030204" pitchFamily="34" charset="0"/>
                <a:ea typeface="Calibri" panose="020F0502020204030204" pitchFamily="34" charset="0"/>
                <a:cs typeface="Times New Roman" panose="02020603050405020304" pitchFamily="18" charset="0"/>
              </a:rPr>
              <a:t>BLE and 3GPP communication channels. Up to 64 devices can be supported.</a:t>
            </a:r>
            <a:endParaRPr lang="en-US" dirty="0">
              <a:solidFill>
                <a:srgbClr val="B18653"/>
              </a:solidFill>
              <a:latin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xmlns="" id="{9344A1E6-AD8A-4E47-B575-059E92B00C79}"/>
              </a:ext>
            </a:extLst>
          </p:cNvPr>
          <p:cNvSpPr/>
          <p:nvPr/>
        </p:nvSpPr>
        <p:spPr>
          <a:xfrm>
            <a:off x="274378" y="160366"/>
            <a:ext cx="756745" cy="756745"/>
          </a:xfrm>
          <a:prstGeom prst="ellipse">
            <a:avLst/>
          </a:prstGeom>
          <a:solidFill>
            <a:srgbClr val="787C85"/>
          </a:solidFill>
          <a:ln w="53975">
            <a:solidFill>
              <a:srgbClr val="EB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endParaRPr lang="x-none" sz="2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A99324D-97A1-454A-984C-94560F464803}"/>
              </a:ext>
            </a:extLst>
          </p:cNvPr>
          <p:cNvSpPr txBox="1"/>
          <p:nvPr/>
        </p:nvSpPr>
        <p:spPr>
          <a:xfrm>
            <a:off x="5329136" y="3397497"/>
            <a:ext cx="5689007" cy="968278"/>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DIN rail mounted Electricity Meter with BLE communication channel (compact, modular types). </a:t>
            </a:r>
          </a:p>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Ultrasonic Water meter with BLE communication channel. </a:t>
            </a:r>
          </a:p>
        </p:txBody>
      </p:sp>
      <p:sp>
        <p:nvSpPr>
          <p:cNvPr id="16" name="TextBox 15">
            <a:extLst>
              <a:ext uri="{FF2B5EF4-FFF2-40B4-BE49-F238E27FC236}">
                <a16:creationId xmlns:a16="http://schemas.microsoft.com/office/drawing/2014/main" xmlns="" id="{D5324027-521B-49E3-9191-35040C8C0E8D}"/>
              </a:ext>
            </a:extLst>
          </p:cNvPr>
          <p:cNvSpPr txBox="1"/>
          <p:nvPr/>
        </p:nvSpPr>
        <p:spPr>
          <a:xfrm>
            <a:off x="5329137" y="1242669"/>
            <a:ext cx="5476456" cy="671915"/>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Cloud based ADDERRA backend </a:t>
            </a:r>
          </a:p>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Vending software developed and hosted by ADD GRUP. </a:t>
            </a:r>
          </a:p>
        </p:txBody>
      </p:sp>
      <p:sp>
        <p:nvSpPr>
          <p:cNvPr id="17" name="TextBox 16">
            <a:extLst>
              <a:ext uri="{FF2B5EF4-FFF2-40B4-BE49-F238E27FC236}">
                <a16:creationId xmlns:a16="http://schemas.microsoft.com/office/drawing/2014/main" xmlns="" id="{1E4A7556-68E1-4391-8DF9-81A5774BD6F6}"/>
              </a:ext>
            </a:extLst>
          </p:cNvPr>
          <p:cNvSpPr txBox="1"/>
          <p:nvPr/>
        </p:nvSpPr>
        <p:spPr>
          <a:xfrm>
            <a:off x="5301127" y="5615331"/>
            <a:ext cx="5717016" cy="671915"/>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Mobile application or smart key fob for electricity and water management</a:t>
            </a:r>
          </a:p>
        </p:txBody>
      </p:sp>
      <p:sp>
        <p:nvSpPr>
          <p:cNvPr id="25" name="TextBox 24">
            <a:extLst>
              <a:ext uri="{FF2B5EF4-FFF2-40B4-BE49-F238E27FC236}">
                <a16:creationId xmlns:a16="http://schemas.microsoft.com/office/drawing/2014/main" xmlns="" id="{A8892331-E98F-4645-BE7A-56FDC32E358D}"/>
              </a:ext>
            </a:extLst>
          </p:cNvPr>
          <p:cNvSpPr txBox="1"/>
          <p:nvPr/>
        </p:nvSpPr>
        <p:spPr>
          <a:xfrm>
            <a:off x="5329136" y="4669025"/>
            <a:ext cx="3381094" cy="375552"/>
          </a:xfrm>
          <a:prstGeom prst="rect">
            <a:avLst/>
          </a:prstGeom>
          <a:noFill/>
        </p:spPr>
        <p:txBody>
          <a:bodyPr wrap="square">
            <a:spAutoFit/>
          </a:bodyPr>
          <a:lstStyle/>
          <a:p>
            <a:pPr algn="just">
              <a:lnSpc>
                <a:spcPct val="107000"/>
              </a:lnSpc>
            </a:pPr>
            <a:r>
              <a:rPr lang="en-US" dirty="0">
                <a:solidFill>
                  <a:srgbClr val="B18653"/>
                </a:solidFill>
                <a:latin typeface="Calibri" panose="020F0502020204030204" pitchFamily="34" charset="0"/>
                <a:cs typeface="Times New Roman" panose="02020603050405020304" pitchFamily="18" charset="0"/>
              </a:rPr>
              <a:t>BLE</a:t>
            </a:r>
            <a:r>
              <a:rPr lang="ru-RU" dirty="0">
                <a:solidFill>
                  <a:srgbClr val="B18653"/>
                </a:solidFill>
                <a:latin typeface="Calibri" panose="020F0502020204030204" pitchFamily="34" charset="0"/>
                <a:cs typeface="Times New Roman" panose="02020603050405020304" pitchFamily="18" charset="0"/>
              </a:rPr>
              <a:t> </a:t>
            </a:r>
            <a:r>
              <a:rPr lang="en-US" dirty="0">
                <a:solidFill>
                  <a:srgbClr val="B18653"/>
                </a:solidFill>
                <a:latin typeface="Calibri" panose="020F0502020204030204" pitchFamily="34" charset="0"/>
                <a:cs typeface="Times New Roman" panose="02020603050405020304" pitchFamily="18" charset="0"/>
              </a:rPr>
              <a:t>Mesh network structure </a:t>
            </a:r>
            <a:endParaRPr lang="ru-RU" dirty="0">
              <a:solidFill>
                <a:srgbClr val="B18653"/>
              </a:solidFill>
              <a:latin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F41D189D-476B-49A5-8F74-FB65D3119109}"/>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849249" y="686072"/>
            <a:ext cx="3791006" cy="5452816"/>
          </a:xfrm>
          <a:prstGeom prst="rect">
            <a:avLst/>
          </a:prstGeom>
        </p:spPr>
      </p:pic>
    </p:spTree>
    <p:extLst>
      <p:ext uri="{BB962C8B-B14F-4D97-AF65-F5344CB8AC3E}">
        <p14:creationId xmlns:p14="http://schemas.microsoft.com/office/powerpoint/2010/main" xmlns="" val="468277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69A8C01-2845-401C-B17E-C64782CF498F}"/>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5065875" y="0"/>
            <a:ext cx="7126126" cy="6858000"/>
          </a:xfrm>
          <a:prstGeom prst="rect">
            <a:avLst/>
          </a:prstGeom>
        </p:spPr>
      </p:pic>
      <p:sp>
        <p:nvSpPr>
          <p:cNvPr id="9" name="TextBox 8">
            <a:extLst>
              <a:ext uri="{FF2B5EF4-FFF2-40B4-BE49-F238E27FC236}">
                <a16:creationId xmlns:a16="http://schemas.microsoft.com/office/drawing/2014/main" xmlns="" id="{5A755ED5-1491-4BC4-811A-CC7DB62CA688}"/>
              </a:ext>
            </a:extLst>
          </p:cNvPr>
          <p:cNvSpPr txBox="1"/>
          <p:nvPr/>
        </p:nvSpPr>
        <p:spPr>
          <a:xfrm>
            <a:off x="6471384" y="392595"/>
            <a:ext cx="5617945" cy="618118"/>
          </a:xfrm>
          <a:prstGeom prst="rect">
            <a:avLst/>
          </a:prstGeom>
          <a:noFill/>
        </p:spPr>
        <p:txBody>
          <a:bodyPr wrap="square">
            <a:spAutoFit/>
          </a:bodyPr>
          <a:lstStyle/>
          <a:p>
            <a:pPr>
              <a:lnSpc>
                <a:spcPct val="107000"/>
              </a:lnSpc>
              <a:spcAft>
                <a:spcPts val="800"/>
              </a:spcAft>
            </a:pPr>
            <a:r>
              <a:rPr lang="en-US" sz="34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Standard AMI Configuration</a:t>
            </a:r>
          </a:p>
        </p:txBody>
      </p:sp>
      <p:sp>
        <p:nvSpPr>
          <p:cNvPr id="18" name="TextBox 17">
            <a:extLst>
              <a:ext uri="{FF2B5EF4-FFF2-40B4-BE49-F238E27FC236}">
                <a16:creationId xmlns:a16="http://schemas.microsoft.com/office/drawing/2014/main" xmlns="" id="{4064672B-888B-4E6F-ABB8-A804035D150A}"/>
              </a:ext>
            </a:extLst>
          </p:cNvPr>
          <p:cNvSpPr txBox="1"/>
          <p:nvPr/>
        </p:nvSpPr>
        <p:spPr>
          <a:xfrm>
            <a:off x="5315886" y="2093230"/>
            <a:ext cx="5879842" cy="968278"/>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Electricity Meter-Gateway with BLE and 3GPP communication channels. Up to 64 devices can be supported.</a:t>
            </a:r>
          </a:p>
        </p:txBody>
      </p:sp>
      <p:sp>
        <p:nvSpPr>
          <p:cNvPr id="26" name="Oval 25">
            <a:extLst>
              <a:ext uri="{FF2B5EF4-FFF2-40B4-BE49-F238E27FC236}">
                <a16:creationId xmlns:a16="http://schemas.microsoft.com/office/drawing/2014/main" xmlns="" id="{36897AA8-226F-444B-8CA8-C1171D7F5A3B}"/>
              </a:ext>
            </a:extLst>
          </p:cNvPr>
          <p:cNvSpPr/>
          <p:nvPr/>
        </p:nvSpPr>
        <p:spPr>
          <a:xfrm>
            <a:off x="274378" y="160366"/>
            <a:ext cx="756745" cy="756745"/>
          </a:xfrm>
          <a:prstGeom prst="ellipse">
            <a:avLst/>
          </a:prstGeom>
          <a:solidFill>
            <a:srgbClr val="787C85"/>
          </a:solidFill>
          <a:ln w="53975">
            <a:solidFill>
              <a:srgbClr val="EB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endParaRPr lang="x-none" sz="2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0442E5D1-4C18-4336-9AF5-04395B311EDF}"/>
              </a:ext>
            </a:extLst>
          </p:cNvPr>
          <p:cNvSpPr txBox="1"/>
          <p:nvPr/>
        </p:nvSpPr>
        <p:spPr>
          <a:xfrm>
            <a:off x="5315886" y="1227130"/>
            <a:ext cx="6131292" cy="671915"/>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ADD GRUP or 3rd party HES. </a:t>
            </a:r>
          </a:p>
          <a:p>
            <a:pPr algn="just">
              <a:lnSpc>
                <a:spcPct val="107000"/>
              </a:lnSpc>
            </a:pPr>
            <a:r>
              <a:rPr lang="en-US" dirty="0">
                <a:solidFill>
                  <a:srgbClr val="B18653"/>
                </a:solidFill>
                <a:latin typeface="Calibri" panose="020F0502020204030204" pitchFamily="34" charset="0"/>
                <a:cs typeface="Times New Roman" panose="02020603050405020304" pitchFamily="18" charset="0"/>
              </a:rPr>
              <a:t>3rd party Vending software. </a:t>
            </a:r>
          </a:p>
        </p:txBody>
      </p:sp>
      <p:sp>
        <p:nvSpPr>
          <p:cNvPr id="20" name="TextBox 19">
            <a:extLst>
              <a:ext uri="{FF2B5EF4-FFF2-40B4-BE49-F238E27FC236}">
                <a16:creationId xmlns:a16="http://schemas.microsoft.com/office/drawing/2014/main" xmlns="" id="{93B2C8C2-46C5-4ACE-B6C9-154E73DACE78}"/>
              </a:ext>
            </a:extLst>
          </p:cNvPr>
          <p:cNvSpPr txBox="1"/>
          <p:nvPr/>
        </p:nvSpPr>
        <p:spPr>
          <a:xfrm>
            <a:off x="5307645" y="5478751"/>
            <a:ext cx="5864188" cy="685059"/>
          </a:xfrm>
          <a:prstGeom prst="rect">
            <a:avLst/>
          </a:prstGeom>
          <a:noFill/>
        </p:spPr>
        <p:txBody>
          <a:bodyPr wrap="square">
            <a:spAutoFit/>
          </a:bodyPr>
          <a:lstStyle/>
          <a:p>
            <a:pPr algn="just">
              <a:lnSpc>
                <a:spcPct val="107000"/>
              </a:lnSpc>
            </a:pPr>
            <a:r>
              <a:rPr lang="en-US" dirty="0">
                <a:solidFill>
                  <a:srgbClr val="B18653"/>
                </a:solidFill>
                <a:latin typeface="Calibri" panose="020F0502020204030204" pitchFamily="34" charset="0"/>
                <a:cs typeface="Times New Roman" panose="02020603050405020304" pitchFamily="18" charset="0"/>
              </a:rPr>
              <a:t>Remote </a:t>
            </a:r>
            <a:r>
              <a:rPr lang="en-US" dirty="0" smtClean="0">
                <a:solidFill>
                  <a:srgbClr val="B18653"/>
                </a:solidFill>
                <a:latin typeface="Calibri" panose="020F0502020204030204" pitchFamily="34" charset="0"/>
                <a:cs typeface="Times New Roman" panose="02020603050405020304" pitchFamily="18" charset="0"/>
              </a:rPr>
              <a:t>BLE keypad </a:t>
            </a:r>
            <a:r>
              <a:rPr lang="en-US" dirty="0">
                <a:solidFill>
                  <a:srgbClr val="B18653"/>
                </a:solidFill>
                <a:latin typeface="Calibri" panose="020F0502020204030204" pitchFamily="34" charset="0"/>
                <a:cs typeface="Times New Roman" panose="02020603050405020304" pitchFamily="18" charset="0"/>
              </a:rPr>
              <a:t>to enter prepayment tokens and send the tokens to the meter.</a:t>
            </a:r>
          </a:p>
        </p:txBody>
      </p:sp>
      <p:sp>
        <p:nvSpPr>
          <p:cNvPr id="22" name="TextBox 21">
            <a:extLst>
              <a:ext uri="{FF2B5EF4-FFF2-40B4-BE49-F238E27FC236}">
                <a16:creationId xmlns:a16="http://schemas.microsoft.com/office/drawing/2014/main" xmlns="" id="{0DAB825C-3BC6-474F-921D-2C51A62FD6AE}"/>
              </a:ext>
            </a:extLst>
          </p:cNvPr>
          <p:cNvSpPr txBox="1"/>
          <p:nvPr/>
        </p:nvSpPr>
        <p:spPr>
          <a:xfrm>
            <a:off x="5307645" y="3985513"/>
            <a:ext cx="5888083" cy="968278"/>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DIN rail mounted Electricity Meter with BLE communication channel (compact, modular, </a:t>
            </a:r>
            <a:r>
              <a:rPr lang="en-US" dirty="0">
                <a:solidFill>
                  <a:srgbClr val="B18653"/>
                </a:solidFill>
                <a:latin typeface="Calibri" panose="020F0502020204030204" pitchFamily="34" charset="0"/>
                <a:cs typeface="Times New Roman" panose="02020603050405020304" pitchFamily="18" charset="0"/>
              </a:rPr>
              <a:t>classic types</a:t>
            </a:r>
            <a:r>
              <a:rPr lang="en-US" dirty="0">
                <a:solidFill>
                  <a:schemeClr val="tx1">
                    <a:lumMod val="65000"/>
                    <a:lumOff val="35000"/>
                  </a:schemeClr>
                </a:solidFill>
                <a:latin typeface="Calibri" panose="020F0502020204030204" pitchFamily="34" charset="0"/>
                <a:cs typeface="Times New Roman" panose="02020603050405020304" pitchFamily="18" charset="0"/>
              </a:rPr>
              <a:t>). </a:t>
            </a:r>
          </a:p>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Ultrasonic Water meter with BLE communication channel. </a:t>
            </a:r>
          </a:p>
        </p:txBody>
      </p:sp>
      <p:sp>
        <p:nvSpPr>
          <p:cNvPr id="23" name="TextBox 22">
            <a:extLst>
              <a:ext uri="{FF2B5EF4-FFF2-40B4-BE49-F238E27FC236}">
                <a16:creationId xmlns:a16="http://schemas.microsoft.com/office/drawing/2014/main" xmlns="" id="{B362A7D9-EF9A-43FF-8251-28FB3D86FCC0}"/>
              </a:ext>
            </a:extLst>
          </p:cNvPr>
          <p:cNvSpPr txBox="1"/>
          <p:nvPr/>
        </p:nvSpPr>
        <p:spPr>
          <a:xfrm>
            <a:off x="5307645" y="6202494"/>
            <a:ext cx="6131292" cy="369332"/>
          </a:xfrm>
          <a:prstGeom prst="rect">
            <a:avLst/>
          </a:prstGeom>
          <a:noFill/>
        </p:spPr>
        <p:txBody>
          <a:bodyPr wrap="square">
            <a:spAutoFit/>
          </a:bodyPr>
          <a:lstStyle/>
          <a:p>
            <a:r>
              <a:rPr lang="en-US" dirty="0">
                <a:solidFill>
                  <a:srgbClr val="B18653"/>
                </a:solidFill>
                <a:latin typeface="Calibri" panose="020F0502020204030204" pitchFamily="34" charset="0"/>
                <a:cs typeface="Times New Roman" panose="02020603050405020304" pitchFamily="18" charset="0"/>
              </a:rPr>
              <a:t>Based on STS or other prepayment platform</a:t>
            </a:r>
            <a:r>
              <a:rPr lang="en-US" dirty="0">
                <a:solidFill>
                  <a:srgbClr val="5E7594"/>
                </a:solidFill>
                <a:latin typeface="Calibri" panose="020F0502020204030204" pitchFamily="34" charset="0"/>
                <a:cs typeface="Times New Roman" panose="02020603050405020304" pitchFamily="18" charset="0"/>
              </a:rPr>
              <a:t>.</a:t>
            </a:r>
            <a:endParaRPr lang="x-none" dirty="0">
              <a:solidFill>
                <a:srgbClr val="5E7594"/>
              </a:solidFill>
            </a:endParaRPr>
          </a:p>
        </p:txBody>
      </p:sp>
      <p:sp>
        <p:nvSpPr>
          <p:cNvPr id="25" name="TextBox 24">
            <a:extLst>
              <a:ext uri="{FF2B5EF4-FFF2-40B4-BE49-F238E27FC236}">
                <a16:creationId xmlns:a16="http://schemas.microsoft.com/office/drawing/2014/main" xmlns="" id="{B300466F-12C3-4C67-AED4-AEE9FB04DB49}"/>
              </a:ext>
            </a:extLst>
          </p:cNvPr>
          <p:cNvSpPr txBox="1"/>
          <p:nvPr/>
        </p:nvSpPr>
        <p:spPr>
          <a:xfrm>
            <a:off x="5307645" y="3221591"/>
            <a:ext cx="6131292" cy="375552"/>
          </a:xfrm>
          <a:prstGeom prst="rect">
            <a:avLst/>
          </a:prstGeom>
          <a:noFill/>
        </p:spPr>
        <p:txBody>
          <a:bodyPr wrap="square">
            <a:spAutoFit/>
          </a:bodyPr>
          <a:lstStyle/>
          <a:p>
            <a:pPr algn="just">
              <a:lnSpc>
                <a:spcPct val="107000"/>
              </a:lnSpc>
            </a:pPr>
            <a:r>
              <a:rPr lang="en-US" dirty="0">
                <a:solidFill>
                  <a:schemeClr val="tx1">
                    <a:lumMod val="65000"/>
                    <a:lumOff val="35000"/>
                  </a:schemeClr>
                </a:solidFill>
                <a:latin typeface="Calibri" panose="020F0502020204030204" pitchFamily="34" charset="0"/>
                <a:cs typeface="Times New Roman" panose="02020603050405020304" pitchFamily="18" charset="0"/>
              </a:rPr>
              <a:t>BLE</a:t>
            </a:r>
            <a:r>
              <a:rPr lang="ru-RU" dirty="0">
                <a:solidFill>
                  <a:schemeClr val="tx1">
                    <a:lumMod val="65000"/>
                    <a:lumOff val="35000"/>
                  </a:schemeClr>
                </a:solidFill>
                <a:latin typeface="Calibri" panose="020F0502020204030204" pitchFamily="34" charset="0"/>
                <a:cs typeface="Times New Roman" panose="02020603050405020304" pitchFamily="18" charset="0"/>
              </a:rPr>
              <a:t> </a:t>
            </a:r>
            <a:r>
              <a:rPr lang="en-US" dirty="0">
                <a:solidFill>
                  <a:schemeClr val="tx1">
                    <a:lumMod val="65000"/>
                    <a:lumOff val="35000"/>
                  </a:schemeClr>
                </a:solidFill>
                <a:latin typeface="Calibri" panose="020F0502020204030204" pitchFamily="34" charset="0"/>
                <a:cs typeface="Times New Roman" panose="02020603050405020304" pitchFamily="18" charset="0"/>
              </a:rPr>
              <a:t>Mesh network structure </a:t>
            </a:r>
            <a:endParaRPr lang="ru-RU" dirty="0">
              <a:solidFill>
                <a:schemeClr val="tx1">
                  <a:lumMod val="65000"/>
                  <a:lumOff val="35000"/>
                </a:schemeClr>
              </a:solidFill>
              <a:latin typeface="Calibri" panose="020F0502020204030204"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BD9521A4-379C-41DF-AEFC-2203D3B365A8}"/>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832085" y="1189394"/>
            <a:ext cx="3783048" cy="5163965"/>
          </a:xfrm>
          <a:prstGeom prst="rect">
            <a:avLst/>
          </a:prstGeom>
        </p:spPr>
      </p:pic>
    </p:spTree>
    <p:extLst>
      <p:ext uri="{BB962C8B-B14F-4D97-AF65-F5344CB8AC3E}">
        <p14:creationId xmlns:p14="http://schemas.microsoft.com/office/powerpoint/2010/main" xmlns="" val="36602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E94E231-8049-4BAA-8067-7D2F46F89EDB}"/>
              </a:ext>
            </a:extLst>
          </p:cNvPr>
          <p:cNvSpPr txBox="1"/>
          <p:nvPr/>
        </p:nvSpPr>
        <p:spPr>
          <a:xfrm>
            <a:off x="7815533" y="392625"/>
            <a:ext cx="4175184" cy="648960"/>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Comparative matrix</a:t>
            </a:r>
            <a:endParaRPr lang="x-none"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 name="Picture 16">
            <a:extLst>
              <a:ext uri="{FF2B5EF4-FFF2-40B4-BE49-F238E27FC236}">
                <a16:creationId xmlns:a16="http://schemas.microsoft.com/office/drawing/2014/main" xmlns="" id="{5C352DAB-69E1-492B-97E5-A990B03CD2A7}"/>
              </a:ext>
            </a:extLst>
          </p:cNvPr>
          <p:cNvPicPr>
            <a:picLocks noChangeAspect="1"/>
          </p:cNvPicPr>
          <p:nvPr/>
        </p:nvPicPr>
        <p:blipFill rotWithShape="1">
          <a:blip r:embed="rId2" cstate="print">
            <a:duotone>
              <a:prstClr val="black"/>
              <a:srgbClr val="F0EDE7">
                <a:tint val="45000"/>
                <a:satMod val="400000"/>
              </a:srgbClr>
            </a:duotone>
            <a:extLst>
              <a:ext uri="{BEBA8EAE-BF5A-486C-A8C5-ECC9F3942E4B}">
                <a14:imgProps xmlns:a14="http://schemas.microsoft.com/office/drawing/2010/main" xmlns="">
                  <a14:imgLayer r:embed="rId3">
                    <a14:imgEffect>
                      <a14:brightnessContrast contrast="40000"/>
                    </a14:imgEffect>
                  </a14:imgLayer>
                </a14:imgProps>
              </a:ext>
            </a:extLst>
          </a:blip>
          <a:srcRect l="34180" r="11853"/>
          <a:stretch/>
        </p:blipFill>
        <p:spPr>
          <a:xfrm>
            <a:off x="0" y="0"/>
            <a:ext cx="5076000" cy="6858000"/>
          </a:xfrm>
          <a:prstGeom prst="rect">
            <a:avLst/>
          </a:prstGeom>
        </p:spPr>
      </p:pic>
      <p:pic>
        <p:nvPicPr>
          <p:cNvPr id="1026" name="Picture 2" descr="C:\Users\casico.ADDPR\Desktop\Безымянный.png"/>
          <p:cNvPicPr>
            <a:picLocks noChangeAspect="1" noChangeArrowheads="1"/>
          </p:cNvPicPr>
          <p:nvPr/>
        </p:nvPicPr>
        <p:blipFill>
          <a:blip r:embed="rId4" cstate="print"/>
          <a:srcRect/>
          <a:stretch>
            <a:fillRect/>
          </a:stretch>
        </p:blipFill>
        <p:spPr bwMode="auto">
          <a:xfrm>
            <a:off x="1543129" y="2074406"/>
            <a:ext cx="10519655" cy="2162615"/>
          </a:xfrm>
          <a:prstGeom prst="rect">
            <a:avLst/>
          </a:prstGeom>
          <a:noFill/>
        </p:spPr>
      </p:pic>
    </p:spTree>
    <p:extLst>
      <p:ext uri="{BB962C8B-B14F-4D97-AF65-F5344CB8AC3E}">
        <p14:creationId xmlns:p14="http://schemas.microsoft.com/office/powerpoint/2010/main" xmlns="" val="2502437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11092BC5-F611-4312-8E01-9DE31573A756}"/>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l="44989" r="87"/>
          <a:stretch/>
        </p:blipFill>
        <p:spPr>
          <a:xfrm>
            <a:off x="0" y="1522213"/>
            <a:ext cx="12192000" cy="2812764"/>
          </a:xfrm>
          <a:prstGeom prst="rect">
            <a:avLst/>
          </a:prstGeom>
        </p:spPr>
      </p:pic>
      <p:sp>
        <p:nvSpPr>
          <p:cNvPr id="5" name="TextBox 4">
            <a:extLst>
              <a:ext uri="{FF2B5EF4-FFF2-40B4-BE49-F238E27FC236}">
                <a16:creationId xmlns:a16="http://schemas.microsoft.com/office/drawing/2014/main" xmlns="" id="{4E94E231-8049-4BAA-8067-7D2F46F89EDB}"/>
              </a:ext>
            </a:extLst>
          </p:cNvPr>
          <p:cNvSpPr txBox="1"/>
          <p:nvPr/>
        </p:nvSpPr>
        <p:spPr>
          <a:xfrm>
            <a:off x="8710863" y="392625"/>
            <a:ext cx="3621143" cy="648960"/>
          </a:xfrm>
          <a:prstGeom prst="rect">
            <a:avLst/>
          </a:prstGeom>
          <a:noFill/>
        </p:spPr>
        <p:txBody>
          <a:bodyPr wrap="square">
            <a:spAutoFit/>
          </a:bodyPr>
          <a:lstStyle/>
          <a:p>
            <a:pPr>
              <a:lnSpc>
                <a:spcPct val="107000"/>
              </a:lnSpc>
              <a:spcAft>
                <a:spcPts val="800"/>
              </a:spcAft>
            </a:pPr>
            <a:r>
              <a:rPr lang="en-US"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rPr>
              <a:t>Devices design</a:t>
            </a:r>
            <a:endParaRPr lang="x-none" sz="3600" dirty="0">
              <a:solidFill>
                <a:srgbClr val="787C8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a:extLst>
              <a:ext uri="{FF2B5EF4-FFF2-40B4-BE49-F238E27FC236}">
                <a16:creationId xmlns:a16="http://schemas.microsoft.com/office/drawing/2014/main" xmlns="" id="{A2965FA1-5A09-4982-A2AB-C704A728F473}"/>
              </a:ext>
            </a:extLst>
          </p:cNvPr>
          <p:cNvSpPr txBox="1"/>
          <p:nvPr/>
        </p:nvSpPr>
        <p:spPr>
          <a:xfrm>
            <a:off x="3707977" y="5484252"/>
            <a:ext cx="4286891" cy="83099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PLC and BLE communication </a:t>
            </a:r>
            <a:endParaRPr lang="ru-RU"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indent="-285750">
              <a:buFont typeface="Arial" panose="020B0604020202020204" pitchFamily="34" charset="0"/>
              <a:buChar char="•"/>
            </a:pP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DIN rail mounting </a:t>
            </a:r>
            <a:endParaRPr lang="ru-RU"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indent="-285750">
              <a:buFont typeface="Arial" panose="020B0604020202020204" pitchFamily="34" charset="0"/>
              <a:buChar char="•"/>
            </a:pPr>
            <a:r>
              <a:rPr lang="en-US"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rPr>
              <a:t>Various design to meet local requirements</a:t>
            </a:r>
            <a:endParaRPr lang="ru-RU" sz="1600" dirty="0">
              <a:solidFill>
                <a:srgbClr val="B1865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Box 16">
            <a:extLst>
              <a:ext uri="{FF2B5EF4-FFF2-40B4-BE49-F238E27FC236}">
                <a16:creationId xmlns:a16="http://schemas.microsoft.com/office/drawing/2014/main" xmlns="" id="{7BDCFCBD-6CF5-479F-9E75-9A1925D314B1}"/>
              </a:ext>
            </a:extLst>
          </p:cNvPr>
          <p:cNvSpPr txBox="1"/>
          <p:nvPr/>
        </p:nvSpPr>
        <p:spPr>
          <a:xfrm>
            <a:off x="4813198" y="4586133"/>
            <a:ext cx="2164982" cy="375552"/>
          </a:xfrm>
          <a:prstGeom prst="rect">
            <a:avLst/>
          </a:prstGeom>
          <a:noFill/>
        </p:spPr>
        <p:txBody>
          <a:bodyPr wrap="square">
            <a:spAutoFit/>
          </a:bodyPr>
          <a:lstStyle/>
          <a:p>
            <a:pPr lvl="0">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Compact DIN meters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7BCB5353-7F1F-4BB4-A8EC-416FF109864B}"/>
              </a:ext>
            </a:extLst>
          </p:cNvPr>
          <p:cNvSpPr txBox="1"/>
          <p:nvPr/>
        </p:nvSpPr>
        <p:spPr>
          <a:xfrm>
            <a:off x="8121975" y="4586133"/>
            <a:ext cx="3009450" cy="671915"/>
          </a:xfrm>
          <a:prstGeom prst="rect">
            <a:avLst/>
          </a:prstGeom>
          <a:noFill/>
        </p:spPr>
        <p:txBody>
          <a:bodyPr wrap="square">
            <a:spAutoFit/>
          </a:bodyPr>
          <a:lstStyle/>
          <a:p>
            <a:pPr lvl="0">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Modular meters with/without communication modules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EDFC616B-8A7A-47CB-8EDE-3C262BB14278}"/>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2521570" y="2211406"/>
            <a:ext cx="989799" cy="1605080"/>
          </a:xfrm>
          <a:prstGeom prst="rect">
            <a:avLst/>
          </a:prstGeom>
        </p:spPr>
      </p:pic>
      <p:pic>
        <p:nvPicPr>
          <p:cNvPr id="20" name="Picture 19">
            <a:extLst>
              <a:ext uri="{FF2B5EF4-FFF2-40B4-BE49-F238E27FC236}">
                <a16:creationId xmlns:a16="http://schemas.microsoft.com/office/drawing/2014/main" xmlns="" id="{795263AA-342B-4709-8565-25B6F52E794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328355" y="1986498"/>
            <a:ext cx="1134641" cy="1695001"/>
          </a:xfrm>
          <a:prstGeom prst="rect">
            <a:avLst/>
          </a:prstGeom>
        </p:spPr>
      </p:pic>
      <p:pic>
        <p:nvPicPr>
          <p:cNvPr id="11" name="Picture 10">
            <a:extLst>
              <a:ext uri="{FF2B5EF4-FFF2-40B4-BE49-F238E27FC236}">
                <a16:creationId xmlns:a16="http://schemas.microsoft.com/office/drawing/2014/main" xmlns="" id="{8F2EC11D-CAC5-46F0-B78E-DBB3B7F2F209}"/>
              </a:ext>
            </a:extLst>
          </p:cNvPr>
          <p:cNvPicPr>
            <a:picLocks noChangeAspect="1"/>
          </p:cNvPicPr>
          <p:nvPr/>
        </p:nvPicPr>
        <p:blipFill rotWithShape="1">
          <a:blip r:embed="rId6" cstate="print">
            <a:clrChange>
              <a:clrFrom>
                <a:srgbClr val="F6F6F6"/>
              </a:clrFrom>
              <a:clrTo>
                <a:srgbClr val="F6F6F6">
                  <a:alpha val="0"/>
                </a:srgbClr>
              </a:clrTo>
            </a:clrChange>
            <a:extLst>
              <a:ext uri="{28A0092B-C50C-407E-A947-70E740481C1C}">
                <a14:useLocalDpi xmlns:a14="http://schemas.microsoft.com/office/drawing/2010/main" xmlns="" val="0"/>
              </a:ext>
            </a:extLst>
          </a:blip>
          <a:srcRect l="5741" t="14185" r="7281" b="13956"/>
          <a:stretch/>
        </p:blipFill>
        <p:spPr>
          <a:xfrm>
            <a:off x="5043858" y="2460173"/>
            <a:ext cx="1080000" cy="1188000"/>
          </a:xfrm>
          <a:prstGeom prst="rect">
            <a:avLst/>
          </a:prstGeom>
        </p:spPr>
      </p:pic>
      <p:pic>
        <p:nvPicPr>
          <p:cNvPr id="13" name="Picture 12">
            <a:extLst>
              <a:ext uri="{FF2B5EF4-FFF2-40B4-BE49-F238E27FC236}">
                <a16:creationId xmlns:a16="http://schemas.microsoft.com/office/drawing/2014/main" xmlns="" id="{62DEB6D4-4FB3-408C-B691-23DB8F4CD12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5895689" y="2138840"/>
            <a:ext cx="1002861" cy="1335255"/>
          </a:xfrm>
          <a:prstGeom prst="rect">
            <a:avLst/>
          </a:prstGeom>
        </p:spPr>
      </p:pic>
      <p:sp>
        <p:nvSpPr>
          <p:cNvPr id="16" name="TextBox 15">
            <a:hlinkClick r:id="rId8" action="ppaction://hlinksldjump"/>
            <a:extLst>
              <a:ext uri="{FF2B5EF4-FFF2-40B4-BE49-F238E27FC236}">
                <a16:creationId xmlns:a16="http://schemas.microsoft.com/office/drawing/2014/main" xmlns="" id="{BC059C5C-7C66-41E0-8280-4E21D476AF0C}"/>
              </a:ext>
            </a:extLst>
          </p:cNvPr>
          <p:cNvSpPr txBox="1"/>
          <p:nvPr/>
        </p:nvSpPr>
        <p:spPr>
          <a:xfrm>
            <a:off x="1439079" y="4611486"/>
            <a:ext cx="2164982" cy="375552"/>
          </a:xfrm>
          <a:prstGeom prst="rect">
            <a:avLst/>
          </a:prstGeom>
          <a:noFill/>
        </p:spPr>
        <p:txBody>
          <a:bodyPr wrap="square">
            <a:spAutoFit/>
          </a:bodyPr>
          <a:lstStyle/>
          <a:p>
            <a:pPr lvl="0">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Classic meter </a:t>
            </a:r>
            <a:r>
              <a:rPr lang="en-US" dirty="0">
                <a:latin typeface="Calibri" panose="020F0502020204030204" pitchFamily="34" charset="0"/>
                <a:ea typeface="Calibri" panose="020F0502020204030204" pitchFamily="34" charset="0"/>
                <a:cs typeface="Times New Roman" panose="02020603050405020304" pitchFamily="18" charset="0"/>
              </a:rPr>
              <a:t>design</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689F2CAC-733F-4E6C-9B05-C6851F0126BB}"/>
              </a:ext>
            </a:extLst>
          </p:cNvPr>
          <p:cNvSpPr/>
          <p:nvPr/>
        </p:nvSpPr>
        <p:spPr>
          <a:xfrm>
            <a:off x="3577250" y="5484251"/>
            <a:ext cx="48667" cy="804405"/>
          </a:xfrm>
          <a:prstGeom prst="rect">
            <a:avLst/>
          </a:prstGeom>
          <a:solidFill>
            <a:srgbClr val="E8A9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24" name="Picture 23">
            <a:extLst>
              <a:ext uri="{FF2B5EF4-FFF2-40B4-BE49-F238E27FC236}">
                <a16:creationId xmlns:a16="http://schemas.microsoft.com/office/drawing/2014/main" xmlns="" id="{ADD29544-92FE-4202-BF80-940B144DBF53}"/>
              </a:ext>
            </a:extLst>
          </p:cNvPr>
          <p:cNvPicPr>
            <a:picLocks noChangeAspect="1"/>
          </p:cNvPicPr>
          <p:nvPr/>
        </p:nvPicPr>
        <p:blipFill>
          <a:blip r:embed="rId9" cstate="print">
            <a:duotone>
              <a:prstClr val="black"/>
              <a:schemeClr val="accent3">
                <a:tint val="45000"/>
                <a:satMod val="400000"/>
              </a:schemeClr>
            </a:duotone>
            <a:extLst>
              <a:ext uri="{BEBA8EAE-BF5A-486C-A8C5-ECC9F3942E4B}">
                <a14:imgProps xmlns:a14="http://schemas.microsoft.com/office/drawing/2010/main" xmlns="">
                  <a14:imgLayer r:embed="rId10">
                    <a14:imgEffect>
                      <a14:saturation sat="0"/>
                    </a14:imgEffect>
                  </a14:imgLayer>
                </a14:imgProps>
              </a:ext>
              <a:ext uri="{28A0092B-C50C-407E-A947-70E740481C1C}">
                <a14:useLocalDpi xmlns:a14="http://schemas.microsoft.com/office/drawing/2010/main" xmlns="" val="0"/>
              </a:ext>
            </a:extLst>
          </a:blip>
          <a:srcRect/>
          <a:stretch/>
        </p:blipFill>
        <p:spPr>
          <a:xfrm>
            <a:off x="8121975" y="2183854"/>
            <a:ext cx="1200427" cy="1794889"/>
          </a:xfrm>
          <a:prstGeom prst="rect">
            <a:avLst/>
          </a:prstGeom>
        </p:spPr>
      </p:pic>
      <p:pic>
        <p:nvPicPr>
          <p:cNvPr id="29" name="Picture 28">
            <a:extLst>
              <a:ext uri="{FF2B5EF4-FFF2-40B4-BE49-F238E27FC236}">
                <a16:creationId xmlns:a16="http://schemas.microsoft.com/office/drawing/2014/main" xmlns="" id="{1F893532-A2D0-4E46-BC27-A73FB6F0E6E6}"/>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colorTemperature colorTemp="5900"/>
                    </a14:imgEffect>
                    <a14:imgEffect>
                      <a14:saturation sat="33000"/>
                    </a14:imgEffect>
                  </a14:imgLayer>
                </a14:imgProps>
              </a:ext>
              <a:ext uri="{28A0092B-C50C-407E-A947-70E740481C1C}">
                <a14:useLocalDpi xmlns:a14="http://schemas.microsoft.com/office/drawing/2010/main" xmlns="" val="0"/>
              </a:ext>
            </a:extLst>
          </a:blip>
          <a:stretch>
            <a:fillRect/>
          </a:stretch>
        </p:blipFill>
        <p:spPr>
          <a:xfrm>
            <a:off x="9275406" y="1884993"/>
            <a:ext cx="1309565" cy="1947951"/>
          </a:xfrm>
          <a:prstGeom prst="rect">
            <a:avLst/>
          </a:prstGeom>
        </p:spPr>
      </p:pic>
    </p:spTree>
    <p:extLst>
      <p:ext uri="{BB962C8B-B14F-4D97-AF65-F5344CB8AC3E}">
        <p14:creationId xmlns:p14="http://schemas.microsoft.com/office/powerpoint/2010/main" xmlns="" val="2777146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649</Words>
  <Application>Microsoft Office PowerPoint</Application>
  <PresentationFormat>Произвольный</PresentationFormat>
  <Paragraphs>79</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Office Theme</vt:lpstr>
      <vt:lpstr>ADDERRA  Utility Payment Control</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ADDERRA Renting solution</dc:title>
  <dc:creator>Olga Keloglu</dc:creator>
  <cp:lastModifiedBy>Casico</cp:lastModifiedBy>
  <cp:revision>20</cp:revision>
  <dcterms:created xsi:type="dcterms:W3CDTF">2021-11-03T10:02:07Z</dcterms:created>
  <dcterms:modified xsi:type="dcterms:W3CDTF">2021-11-09T14:13:39Z</dcterms:modified>
</cp:coreProperties>
</file>